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8" r:id="rId10"/>
    <p:sldId id="269" r:id="rId11"/>
    <p:sldId id="266" r:id="rId12"/>
    <p:sldId id="267" r:id="rId13"/>
  </p:sldIdLst>
  <p:sldSz cx="9144000" cy="6858000" type="screen4x3"/>
  <p:notesSz cx="6669088" cy="9926638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BE7CD"/>
    <a:srgbClr val="C8F0CD"/>
    <a:srgbClr val="F8F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C8374C6-29AE-4A95-9998-6F4527D7E51F}">
  <a:tblStyle styleId="{CC8374C6-29AE-4A95-9998-6F4527D7E51F}" styleName="RUAG 1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8467" cap="flat" cmpd="sng" algn="ctr">
              <a:solidFill>
                <a:schemeClr val="dk1"/>
              </a:solidFill>
              <a:prstDash val="dot"/>
            </a:ln>
          </a:top>
          <a:bottom>
            <a:ln w="8467" cap="flat" cmpd="sng" algn="ctr">
              <a:solidFill>
                <a:schemeClr val="dk1"/>
              </a:solidFill>
              <a:prstDash val="dot"/>
            </a:ln>
          </a:bottom>
          <a:insideH>
            <a:ln w="8467" cap="flat" cmpd="sng" algn="ctr">
              <a:solidFill>
                <a:schemeClr val="dk1"/>
              </a:solidFill>
              <a:prstDash val="dot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8467" cap="flat" cmpd="sng" algn="ctr">
              <a:solidFill>
                <a:schemeClr val="dk1"/>
              </a:solidFill>
              <a:prstDash val="solid"/>
            </a:ln>
          </a:top>
          <a:bottom>
            <a:ln w="8467" cap="flat" cmpd="sng" algn="ctr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6933" cap="flat" cmpd="sng" algn="ctr">
              <a:solidFill>
                <a:schemeClr val="dk1"/>
              </a:solidFill>
              <a:prstDash val="solid"/>
            </a:ln>
          </a:top>
          <a:bottom>
            <a:ln w="8466" cap="flat" cmpd="sng" algn="ctr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7D3BF87-A665-4275-B187-90ECDBC7ED35}" styleName="RUAG 2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solidFill>
            <a:srgbClr val="E6E6E6"/>
          </a:solidFill>
        </a:fill>
      </a:tcStyle>
    </a:band1H>
    <a:band2H>
      <a:tcTxStyle b="off" i="off">
        <a:fontRef idx="minor"/>
        <a:schemeClr val="tx1"/>
      </a:tcTxStyle>
      <a:tcStyle>
        <a:tcBdr/>
        <a:fill>
          <a:solidFill>
            <a:srgbClr val="CCCCCC"/>
          </a:solidFill>
        </a:fill>
      </a:tcStyle>
    </a:band2H>
    <a:band1V>
      <a:tcTxStyle b="off" i="off">
        <a:fontRef idx="minor"/>
        <a:schemeClr val="tx1"/>
      </a:tcTxStyle>
      <a:tcStyle>
        <a:tcBdr/>
        <a:fill>
          <a:solidFill>
            <a:srgbClr val="E6E6E6"/>
          </a:solidFill>
        </a:fill>
      </a:tcStyle>
    </a:band1V>
    <a:band2V>
      <a:tcTxStyle b="off" i="off">
        <a:fontRef idx="minor"/>
        <a:schemeClr val="tx1"/>
      </a:tcTxStyle>
      <a:tcStyle>
        <a:tcBdr/>
        <a:fill>
          <a:solidFill>
            <a:srgbClr val="CCCCCC"/>
          </a:solidFill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tx1"/>
      </a:tcTxStyle>
      <a:tcStyle>
        <a:tcBdr/>
      </a:tcStyle>
    </a:lastRow>
    <a:firstRow>
      <a:tcTxStyle b="on" i="off">
        <a:fontRef idx="minor"/>
        <a:schemeClr val="lt1"/>
      </a:tcTxStyle>
      <a:tcStyle>
        <a:tcBdr/>
        <a:fill>
          <a:solidFill>
            <a:srgbClr val="313131"/>
          </a:solidFill>
        </a:fill>
      </a:tcStyle>
    </a:firstRow>
  </a:tblStyle>
  <a:tblStyle styleId="{22878CB2-A735-49EB-A226-8191C6DC8D5A}" styleName="RUAG 3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solidFill>
            <a:srgbClr val="CCEFF9"/>
          </a:solidFill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solidFill>
            <a:srgbClr val="CCEFF9"/>
          </a:solidFill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tx1"/>
      </a:tcTxStyle>
      <a:tcStyle>
        <a:tcBdr/>
      </a:tcStyle>
    </a:lastRow>
    <a:firstRow>
      <a:tcTxStyle b="on" i="off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1" autoAdjust="0"/>
  </p:normalViewPr>
  <p:slideViewPr>
    <p:cSldViewPr showGuides="1">
      <p:cViewPr varScale="1">
        <p:scale>
          <a:sx n="118" d="100"/>
          <a:sy n="118" d="100"/>
        </p:scale>
        <p:origin x="-173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bs2741.rintra.ruag.com\RRHHR$\Vortr&#228;ge\CUREM\2018_Vorlesung\20170727_Anteil_Sektor_BI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bs2741.rintra.ruag.com\RRHHR$\Vortr&#228;ge\CUREM\2018_Vorlesung\20180727_Besch&#228;ftigung%20nach%20Sektor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3465565747199"/>
          <c:y val="1.5938154507703955E-2"/>
          <c:w val="0.72795611311386854"/>
          <c:h val="0.8621597896579587"/>
        </c:manualLayout>
      </c:layout>
      <c:lineChart>
        <c:grouping val="standard"/>
        <c:varyColors val="0"/>
        <c:ser>
          <c:idx val="0"/>
          <c:order val="0"/>
          <c:tx>
            <c:strRef>
              <c:f>'Branches N'!$D$38</c:f>
              <c:strCache>
                <c:ptCount val="1"/>
                <c:pt idx="0">
                  <c:v>1. Sektor</c:v>
                </c:pt>
              </c:strCache>
            </c:strRef>
          </c:tx>
          <c:marker>
            <c:symbol val="none"/>
          </c:marker>
          <c:cat>
            <c:numRef>
              <c:f>'Branches N'!$E$37:$AA$37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'Branches N'!$E$38:$AA$38</c:f>
              <c:numCache>
                <c:formatCode>0</c:formatCode>
                <c:ptCount val="23"/>
                <c:pt idx="0">
                  <c:v>5975.4984089623367</c:v>
                </c:pt>
                <c:pt idx="1">
                  <c:v>5377.9935010438321</c:v>
                </c:pt>
                <c:pt idx="2">
                  <c:v>5410.0251761812115</c:v>
                </c:pt>
                <c:pt idx="3">
                  <c:v>5382.9096293165057</c:v>
                </c:pt>
                <c:pt idx="4">
                  <c:v>5040.2995042221628</c:v>
                </c:pt>
                <c:pt idx="5">
                  <c:v>5300.3566957213698</c:v>
                </c:pt>
                <c:pt idx="6">
                  <c:v>4671.1990725843671</c:v>
                </c:pt>
                <c:pt idx="7">
                  <c:v>4621.0335431358872</c:v>
                </c:pt>
                <c:pt idx="8">
                  <c:v>4326.7421372805902</c:v>
                </c:pt>
                <c:pt idx="9">
                  <c:v>4785.1944402859781</c:v>
                </c:pt>
                <c:pt idx="10">
                  <c:v>4383.2696223379498</c:v>
                </c:pt>
                <c:pt idx="11">
                  <c:v>4402.8374083343006</c:v>
                </c:pt>
                <c:pt idx="12">
                  <c:v>4618.3833506993642</c:v>
                </c:pt>
                <c:pt idx="13">
                  <c:v>5019.4722745585404</c:v>
                </c:pt>
                <c:pt idx="14">
                  <c:v>4440.2347645565396</c:v>
                </c:pt>
                <c:pt idx="15">
                  <c:v>4256.4473862693912</c:v>
                </c:pt>
                <c:pt idx="16">
                  <c:v>4332.0855517454484</c:v>
                </c:pt>
                <c:pt idx="17">
                  <c:v>4127.2074478515769</c:v>
                </c:pt>
                <c:pt idx="18">
                  <c:v>4422.2563241304015</c:v>
                </c:pt>
                <c:pt idx="19">
                  <c:v>4684.1849760103614</c:v>
                </c:pt>
                <c:pt idx="20">
                  <c:v>4254.8784824018467</c:v>
                </c:pt>
                <c:pt idx="21">
                  <c:v>4300.5618707922158</c:v>
                </c:pt>
                <c:pt idx="22">
                  <c:v>4440.2305789941556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'Branches N'!$D$39</c:f>
              <c:strCache>
                <c:ptCount val="1"/>
                <c:pt idx="0">
                  <c:v>2. Sektor</c:v>
                </c:pt>
              </c:strCache>
            </c:strRef>
          </c:tx>
          <c:spPr>
            <a:ln w="47625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'Branches N'!$E$37:$AA$37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'Branches N'!$E$39:$AA$39</c:f>
              <c:numCache>
                <c:formatCode>0</c:formatCode>
                <c:ptCount val="23"/>
                <c:pt idx="0">
                  <c:v>118391.51365073174</c:v>
                </c:pt>
                <c:pt idx="1">
                  <c:v>114884.82934657505</c:v>
                </c:pt>
                <c:pt idx="2">
                  <c:v>113792.2063776154</c:v>
                </c:pt>
                <c:pt idx="3">
                  <c:v>113904.35958280141</c:v>
                </c:pt>
                <c:pt idx="4">
                  <c:v>114403.45016724805</c:v>
                </c:pt>
                <c:pt idx="5">
                  <c:v>116879.9357077356</c:v>
                </c:pt>
                <c:pt idx="6">
                  <c:v>123452.10389932062</c:v>
                </c:pt>
                <c:pt idx="7">
                  <c:v>124533.4107277937</c:v>
                </c:pt>
                <c:pt idx="8">
                  <c:v>124109.87073978534</c:v>
                </c:pt>
                <c:pt idx="9">
                  <c:v>126801.014611875</c:v>
                </c:pt>
                <c:pt idx="10">
                  <c:v>132265.50670689711</c:v>
                </c:pt>
                <c:pt idx="11">
                  <c:v>141805.37813481977</c:v>
                </c:pt>
                <c:pt idx="12">
                  <c:v>150740.10434325197</c:v>
                </c:pt>
                <c:pt idx="13">
                  <c:v>159130.71691928702</c:v>
                </c:pt>
                <c:pt idx="14">
                  <c:v>150234.71823573409</c:v>
                </c:pt>
                <c:pt idx="15">
                  <c:v>155863.96933039764</c:v>
                </c:pt>
                <c:pt idx="16">
                  <c:v>161283.13547777251</c:v>
                </c:pt>
                <c:pt idx="17">
                  <c:v>160738.30204824946</c:v>
                </c:pt>
                <c:pt idx="18">
                  <c:v>162942.57879672397</c:v>
                </c:pt>
                <c:pt idx="19">
                  <c:v>163498.16457386009</c:v>
                </c:pt>
                <c:pt idx="20">
                  <c:v>163889.87837473367</c:v>
                </c:pt>
                <c:pt idx="21">
                  <c:v>164808.65782929282</c:v>
                </c:pt>
                <c:pt idx="22">
                  <c:v>165384.13759249632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'Branches N'!$D$40</c:f>
              <c:strCache>
                <c:ptCount val="1"/>
                <c:pt idx="0">
                  <c:v>3. Sektor</c:v>
                </c:pt>
              </c:strCache>
            </c:strRef>
          </c:tx>
          <c:marker>
            <c:symbol val="none"/>
          </c:marker>
          <c:cat>
            <c:numRef>
              <c:f>'Branches N'!$E$37:$AA$37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'Branches N'!$E$40:$AA$40</c:f>
              <c:numCache>
                <c:formatCode>0</c:formatCode>
                <c:ptCount val="23"/>
                <c:pt idx="0">
                  <c:v>268363.28502352157</c:v>
                </c:pt>
                <c:pt idx="1">
                  <c:v>275535.35746758227</c:v>
                </c:pt>
                <c:pt idx="2">
                  <c:v>283524.95936378738</c:v>
                </c:pt>
                <c:pt idx="3">
                  <c:v>294194.79848712176</c:v>
                </c:pt>
                <c:pt idx="4">
                  <c:v>298065.08761116321</c:v>
                </c:pt>
                <c:pt idx="5">
                  <c:v>316518.06250231835</c:v>
                </c:pt>
                <c:pt idx="6">
                  <c:v>322246.75991970976</c:v>
                </c:pt>
                <c:pt idx="7">
                  <c:v>322473.51560431917</c:v>
                </c:pt>
                <c:pt idx="8">
                  <c:v>328707.91756011418</c:v>
                </c:pt>
                <c:pt idx="9">
                  <c:v>339421.44815069193</c:v>
                </c:pt>
                <c:pt idx="10">
                  <c:v>352874.75153351767</c:v>
                </c:pt>
                <c:pt idx="11">
                  <c:v>373240.35295048222</c:v>
                </c:pt>
                <c:pt idx="12">
                  <c:v>398396.7057161525</c:v>
                </c:pt>
                <c:pt idx="13">
                  <c:v>413561.26150721766</c:v>
                </c:pt>
                <c:pt idx="14">
                  <c:v>413319.57990179048</c:v>
                </c:pt>
                <c:pt idx="15">
                  <c:v>426212.78553123184</c:v>
                </c:pt>
                <c:pt idx="16">
                  <c:v>433311.17644811288</c:v>
                </c:pt>
                <c:pt idx="17">
                  <c:v>440478.21157968004</c:v>
                </c:pt>
                <c:pt idx="18">
                  <c:v>449558.21278291667</c:v>
                </c:pt>
                <c:pt idx="19">
                  <c:v>460138.72096671228</c:v>
                </c:pt>
                <c:pt idx="20">
                  <c:v>464632.23271382588</c:v>
                </c:pt>
                <c:pt idx="21">
                  <c:v>469872.15081283287</c:v>
                </c:pt>
                <c:pt idx="22">
                  <c:v>477893.85486456699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609664"/>
        <c:axId val="252611584"/>
      </c:lineChart>
      <c:catAx>
        <c:axId val="252609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CH"/>
                  <a:t>Jahr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52611584"/>
        <c:crosses val="autoZero"/>
        <c:auto val="1"/>
        <c:lblAlgn val="ctr"/>
        <c:lblOffset val="100"/>
        <c:noMultiLvlLbl val="0"/>
      </c:catAx>
      <c:valAx>
        <c:axId val="252611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/>
                  <a:t>BIP in Mio CHF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52609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4129483814524"/>
          <c:y val="3.75116652085156E-2"/>
          <c:w val="0.85188832844294693"/>
          <c:h val="0.81870771361913097"/>
        </c:manualLayout>
      </c:layout>
      <c:lineChart>
        <c:grouping val="standard"/>
        <c:varyColors val="0"/>
        <c:ser>
          <c:idx val="0"/>
          <c:order val="0"/>
          <c:tx>
            <c:strRef>
              <c:f>'Vollzeitäquivalente - Total'!$C$10</c:f>
              <c:strCache>
                <c:ptCount val="1"/>
                <c:pt idx="0">
                  <c:v>SEKTOR II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multiLvlStrRef>
              <c:f>'Vollzeitäquivalente - Total'!$D$5:$DJ$6</c:f>
              <c:multiLvlStrCache>
                <c:ptCount val="111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  <c:pt idx="38">
                    <c:v>I</c:v>
                  </c:pt>
                  <c:pt idx="39">
                    <c:v>II</c:v>
                  </c:pt>
                  <c:pt idx="40">
                    <c:v>III</c:v>
                  </c:pt>
                  <c:pt idx="41">
                    <c:v>IV</c:v>
                  </c:pt>
                  <c:pt idx="42">
                    <c:v>I</c:v>
                  </c:pt>
                  <c:pt idx="43">
                    <c:v>II</c:v>
                  </c:pt>
                  <c:pt idx="44">
                    <c:v>III</c:v>
                  </c:pt>
                  <c:pt idx="45">
                    <c:v>IV</c:v>
                  </c:pt>
                  <c:pt idx="46">
                    <c:v>I</c:v>
                  </c:pt>
                  <c:pt idx="47">
                    <c:v>II</c:v>
                  </c:pt>
                  <c:pt idx="48">
                    <c:v>III</c:v>
                  </c:pt>
                  <c:pt idx="49">
                    <c:v>IV</c:v>
                  </c:pt>
                  <c:pt idx="50">
                    <c:v>I</c:v>
                  </c:pt>
                  <c:pt idx="51">
                    <c:v>II</c:v>
                  </c:pt>
                  <c:pt idx="52">
                    <c:v>III</c:v>
                  </c:pt>
                  <c:pt idx="53">
                    <c:v>IV</c:v>
                  </c:pt>
                  <c:pt idx="54">
                    <c:v>I</c:v>
                  </c:pt>
                  <c:pt idx="55">
                    <c:v>II</c:v>
                  </c:pt>
                  <c:pt idx="56">
                    <c:v>III</c:v>
                  </c:pt>
                  <c:pt idx="57">
                    <c:v>IV</c:v>
                  </c:pt>
                  <c:pt idx="58">
                    <c:v>I</c:v>
                  </c:pt>
                  <c:pt idx="59">
                    <c:v>II</c:v>
                  </c:pt>
                  <c:pt idx="60">
                    <c:v>III</c:v>
                  </c:pt>
                  <c:pt idx="61">
                    <c:v>IV</c:v>
                  </c:pt>
                  <c:pt idx="62">
                    <c:v>I</c:v>
                  </c:pt>
                  <c:pt idx="63">
                    <c:v>II</c:v>
                  </c:pt>
                  <c:pt idx="64">
                    <c:v>III</c:v>
                  </c:pt>
                  <c:pt idx="65">
                    <c:v>IV</c:v>
                  </c:pt>
                  <c:pt idx="66">
                    <c:v>I</c:v>
                  </c:pt>
                  <c:pt idx="67">
                    <c:v>II</c:v>
                  </c:pt>
                  <c:pt idx="68">
                    <c:v>III</c:v>
                  </c:pt>
                  <c:pt idx="69">
                    <c:v>IV</c:v>
                  </c:pt>
                  <c:pt idx="70">
                    <c:v>I</c:v>
                  </c:pt>
                  <c:pt idx="71">
                    <c:v>II</c:v>
                  </c:pt>
                  <c:pt idx="72">
                    <c:v>III</c:v>
                  </c:pt>
                  <c:pt idx="73">
                    <c:v>IV</c:v>
                  </c:pt>
                  <c:pt idx="74">
                    <c:v>I</c:v>
                  </c:pt>
                  <c:pt idx="75">
                    <c:v>II</c:v>
                  </c:pt>
                  <c:pt idx="76">
                    <c:v>III</c:v>
                  </c:pt>
                  <c:pt idx="77">
                    <c:v>IV</c:v>
                  </c:pt>
                  <c:pt idx="78">
                    <c:v>I</c:v>
                  </c:pt>
                  <c:pt idx="79">
                    <c:v>II</c:v>
                  </c:pt>
                  <c:pt idx="80">
                    <c:v>III</c:v>
                  </c:pt>
                  <c:pt idx="81">
                    <c:v>IV</c:v>
                  </c:pt>
                  <c:pt idx="82">
                    <c:v>I</c:v>
                  </c:pt>
                  <c:pt idx="83">
                    <c:v>II</c:v>
                  </c:pt>
                  <c:pt idx="84">
                    <c:v>III</c:v>
                  </c:pt>
                  <c:pt idx="85">
                    <c:v>IV</c:v>
                  </c:pt>
                  <c:pt idx="86">
                    <c:v>I</c:v>
                  </c:pt>
                  <c:pt idx="87">
                    <c:v>II</c:v>
                  </c:pt>
                  <c:pt idx="88">
                    <c:v>III</c:v>
                  </c:pt>
                  <c:pt idx="89">
                    <c:v>IV</c:v>
                  </c:pt>
                  <c:pt idx="90">
                    <c:v>I</c:v>
                  </c:pt>
                  <c:pt idx="91">
                    <c:v>II</c:v>
                  </c:pt>
                  <c:pt idx="92">
                    <c:v>III</c:v>
                  </c:pt>
                  <c:pt idx="93">
                    <c:v>IV</c:v>
                  </c:pt>
                  <c:pt idx="94">
                    <c:v>I</c:v>
                  </c:pt>
                  <c:pt idx="95">
                    <c:v>II</c:v>
                  </c:pt>
                  <c:pt idx="96">
                    <c:v>III</c:v>
                  </c:pt>
                  <c:pt idx="97">
                    <c:v>IV</c:v>
                  </c:pt>
                  <c:pt idx="98">
                    <c:v>I</c:v>
                  </c:pt>
                  <c:pt idx="99">
                    <c:v>II</c:v>
                  </c:pt>
                  <c:pt idx="100">
                    <c:v>III</c:v>
                  </c:pt>
                  <c:pt idx="101">
                    <c:v>IV</c:v>
                  </c:pt>
                  <c:pt idx="102">
                    <c:v>I</c:v>
                  </c:pt>
                  <c:pt idx="103">
                    <c:v>II</c:v>
                  </c:pt>
                  <c:pt idx="104">
                    <c:v>III</c:v>
                  </c:pt>
                  <c:pt idx="105">
                    <c:v>IV</c:v>
                  </c:pt>
                  <c:pt idx="106">
                    <c:v>I</c:v>
                  </c:pt>
                  <c:pt idx="107">
                    <c:v>II</c:v>
                  </c:pt>
                  <c:pt idx="108">
                    <c:v>III</c:v>
                  </c:pt>
                  <c:pt idx="109">
                    <c:v>IV</c:v>
                  </c:pt>
                  <c:pt idx="110">
                    <c:v>I</c:v>
                  </c:pt>
                </c:lvl>
                <c:lvl>
                  <c:pt idx="0">
                    <c:v>1991</c:v>
                  </c:pt>
                  <c:pt idx="2">
                    <c:v>1992</c:v>
                  </c:pt>
                  <c:pt idx="6">
                    <c:v>1993</c:v>
                  </c:pt>
                  <c:pt idx="10">
                    <c:v>1994</c:v>
                  </c:pt>
                  <c:pt idx="14">
                    <c:v>1995</c:v>
                  </c:pt>
                  <c:pt idx="18">
                    <c:v>1996</c:v>
                  </c:pt>
                  <c:pt idx="22">
                    <c:v>1997</c:v>
                  </c:pt>
                  <c:pt idx="26">
                    <c:v>1998</c:v>
                  </c:pt>
                  <c:pt idx="30">
                    <c:v>1999</c:v>
                  </c:pt>
                  <c:pt idx="34">
                    <c:v>2000</c:v>
                  </c:pt>
                  <c:pt idx="38">
                    <c:v>2001</c:v>
                  </c:pt>
                  <c:pt idx="42">
                    <c:v>2002</c:v>
                  </c:pt>
                  <c:pt idx="46">
                    <c:v>2003</c:v>
                  </c:pt>
                  <c:pt idx="50">
                    <c:v>2004</c:v>
                  </c:pt>
                  <c:pt idx="54">
                    <c:v>2005</c:v>
                  </c:pt>
                  <c:pt idx="58">
                    <c:v>2006</c:v>
                  </c:pt>
                  <c:pt idx="62">
                    <c:v>2007</c:v>
                  </c:pt>
                  <c:pt idx="66">
                    <c:v>2008</c:v>
                  </c:pt>
                  <c:pt idx="70">
                    <c:v>2009</c:v>
                  </c:pt>
                  <c:pt idx="74">
                    <c:v>2010</c:v>
                  </c:pt>
                  <c:pt idx="78">
                    <c:v>2011</c:v>
                  </c:pt>
                  <c:pt idx="82">
                    <c:v>2012</c:v>
                  </c:pt>
                  <c:pt idx="86">
                    <c:v>2013</c:v>
                  </c:pt>
                  <c:pt idx="90">
                    <c:v>2014</c:v>
                  </c:pt>
                  <c:pt idx="94">
                    <c:v>2015</c:v>
                  </c:pt>
                  <c:pt idx="98">
                    <c:v>2016</c:v>
                  </c:pt>
                  <c:pt idx="102">
                    <c:v>2017</c:v>
                  </c:pt>
                  <c:pt idx="106">
                    <c:v>2018</c:v>
                  </c:pt>
                  <c:pt idx="110">
                    <c:v>2019</c:v>
                  </c:pt>
                </c:lvl>
              </c:multiLvlStrCache>
            </c:multiLvlStrRef>
          </c:cat>
          <c:val>
            <c:numRef>
              <c:f>'Vollzeitäquivalente - Total'!$D$10:$DJ$10</c:f>
              <c:numCache>
                <c:formatCode>#\ ##0.0,;\-#\ ##0.0,;0.0;@</c:formatCode>
                <c:ptCount val="111"/>
                <c:pt idx="0">
                  <c:v>1218248.6409</c:v>
                </c:pt>
                <c:pt idx="1">
                  <c:v>1142355.7009000001</c:v>
                </c:pt>
                <c:pt idx="2">
                  <c:v>1155606.1046</c:v>
                </c:pt>
                <c:pt idx="3">
                  <c:v>1167907.4445</c:v>
                </c:pt>
                <c:pt idx="4">
                  <c:v>1155181.0597999999</c:v>
                </c:pt>
                <c:pt idx="5">
                  <c:v>1092495.3688999999</c:v>
                </c:pt>
                <c:pt idx="6">
                  <c:v>1082456.446</c:v>
                </c:pt>
                <c:pt idx="7">
                  <c:v>1103999.8258</c:v>
                </c:pt>
                <c:pt idx="8">
                  <c:v>1101187.2448</c:v>
                </c:pt>
                <c:pt idx="9">
                  <c:v>1060681.7505000001</c:v>
                </c:pt>
                <c:pt idx="10">
                  <c:v>1048016.5507</c:v>
                </c:pt>
                <c:pt idx="11">
                  <c:v>1060975.7642000001</c:v>
                </c:pt>
                <c:pt idx="12">
                  <c:v>1075637.0813</c:v>
                </c:pt>
                <c:pt idx="13">
                  <c:v>1047118.939</c:v>
                </c:pt>
                <c:pt idx="14">
                  <c:v>1040970.6387</c:v>
                </c:pt>
                <c:pt idx="15">
                  <c:v>1050939.7623999999</c:v>
                </c:pt>
                <c:pt idx="16">
                  <c:v>1059375.8399</c:v>
                </c:pt>
                <c:pt idx="17">
                  <c:v>1024371.3355</c:v>
                </c:pt>
                <c:pt idx="18">
                  <c:v>1012077.6838999999</c:v>
                </c:pt>
                <c:pt idx="19">
                  <c:v>1013739.0247</c:v>
                </c:pt>
                <c:pt idx="20">
                  <c:v>1009311.2874</c:v>
                </c:pt>
                <c:pt idx="21">
                  <c:v>974619.32689999999</c:v>
                </c:pt>
                <c:pt idx="22">
                  <c:v>966124.65949999995</c:v>
                </c:pt>
                <c:pt idx="23">
                  <c:v>975828.27450000006</c:v>
                </c:pt>
                <c:pt idx="24">
                  <c:v>971882.39269999997</c:v>
                </c:pt>
                <c:pt idx="25">
                  <c:v>946151.83089999994</c:v>
                </c:pt>
                <c:pt idx="26">
                  <c:v>945829.64300000004</c:v>
                </c:pt>
                <c:pt idx="27">
                  <c:v>960706.84680000006</c:v>
                </c:pt>
                <c:pt idx="28">
                  <c:v>964029.19400000002</c:v>
                </c:pt>
                <c:pt idx="29">
                  <c:v>937717.23349999997</c:v>
                </c:pt>
                <c:pt idx="30">
                  <c:v>934394.26560000004</c:v>
                </c:pt>
                <c:pt idx="31">
                  <c:v>947964.73120000004</c:v>
                </c:pt>
                <c:pt idx="32">
                  <c:v>953322.37760000001</c:v>
                </c:pt>
                <c:pt idx="33">
                  <c:v>938146.16540000006</c:v>
                </c:pt>
                <c:pt idx="34">
                  <c:v>940487.46329999994</c:v>
                </c:pt>
                <c:pt idx="35">
                  <c:v>951883.65760000004</c:v>
                </c:pt>
                <c:pt idx="36">
                  <c:v>966110.58609999996</c:v>
                </c:pt>
                <c:pt idx="37">
                  <c:v>952452.69059999997</c:v>
                </c:pt>
                <c:pt idx="38">
                  <c:v>955547.61739999999</c:v>
                </c:pt>
                <c:pt idx="39">
                  <c:v>971071.96389999997</c:v>
                </c:pt>
                <c:pt idx="40">
                  <c:v>979988.09920000006</c:v>
                </c:pt>
                <c:pt idx="41">
                  <c:v>957744.68409999995</c:v>
                </c:pt>
                <c:pt idx="42">
                  <c:v>949158.33479999995</c:v>
                </c:pt>
                <c:pt idx="43">
                  <c:v>956780.04</c:v>
                </c:pt>
                <c:pt idx="44">
                  <c:v>961954.54830000002</c:v>
                </c:pt>
                <c:pt idx="45">
                  <c:v>940604.87199999997</c:v>
                </c:pt>
                <c:pt idx="46">
                  <c:v>929220.08539999998</c:v>
                </c:pt>
                <c:pt idx="47">
                  <c:v>941542.50769999996</c:v>
                </c:pt>
                <c:pt idx="48">
                  <c:v>939583.90960000001</c:v>
                </c:pt>
                <c:pt idx="49">
                  <c:v>927428.35199999996</c:v>
                </c:pt>
                <c:pt idx="50">
                  <c:v>917945.85620000004</c:v>
                </c:pt>
                <c:pt idx="51">
                  <c:v>923927.16740000003</c:v>
                </c:pt>
                <c:pt idx="52">
                  <c:v>940301.67180000001</c:v>
                </c:pt>
                <c:pt idx="53">
                  <c:v>922411.34279999998</c:v>
                </c:pt>
                <c:pt idx="54">
                  <c:v>916297.43370000005</c:v>
                </c:pt>
                <c:pt idx="55">
                  <c:v>930055.36029999994</c:v>
                </c:pt>
                <c:pt idx="56">
                  <c:v>947415.63159999996</c:v>
                </c:pt>
                <c:pt idx="57">
                  <c:v>934605.71050000004</c:v>
                </c:pt>
                <c:pt idx="58">
                  <c:v>928851.49100000004</c:v>
                </c:pt>
                <c:pt idx="59">
                  <c:v>949597.32299999997</c:v>
                </c:pt>
                <c:pt idx="60">
                  <c:v>968822.8898</c:v>
                </c:pt>
                <c:pt idx="61">
                  <c:v>963564.76300000004</c:v>
                </c:pt>
                <c:pt idx="62">
                  <c:v>967354.201</c:v>
                </c:pt>
                <c:pt idx="63">
                  <c:v>983581.29399999999</c:v>
                </c:pt>
                <c:pt idx="64">
                  <c:v>998746.32949999999</c:v>
                </c:pt>
                <c:pt idx="65">
                  <c:v>994918.26329999999</c:v>
                </c:pt>
                <c:pt idx="66">
                  <c:v>997845.29810000001</c:v>
                </c:pt>
                <c:pt idx="67">
                  <c:v>1009665.5799</c:v>
                </c:pt>
                <c:pt idx="68">
                  <c:v>1023246.9844</c:v>
                </c:pt>
                <c:pt idx="69">
                  <c:v>1002554.9338999999</c:v>
                </c:pt>
                <c:pt idx="70">
                  <c:v>992484.99979999999</c:v>
                </c:pt>
                <c:pt idx="71">
                  <c:v>989900.64320000005</c:v>
                </c:pt>
                <c:pt idx="72">
                  <c:v>992531.34180000005</c:v>
                </c:pt>
                <c:pt idx="73">
                  <c:v>976753.92290000001</c:v>
                </c:pt>
                <c:pt idx="74">
                  <c:v>974740.87470000004</c:v>
                </c:pt>
                <c:pt idx="75">
                  <c:v>985824.16460000002</c:v>
                </c:pt>
                <c:pt idx="76">
                  <c:v>996154.41969999997</c:v>
                </c:pt>
                <c:pt idx="77">
                  <c:v>989196.64099999995</c:v>
                </c:pt>
                <c:pt idx="78">
                  <c:v>983835.72829999996</c:v>
                </c:pt>
                <c:pt idx="79">
                  <c:v>995268.60990000004</c:v>
                </c:pt>
                <c:pt idx="80">
                  <c:v>1004981.3798</c:v>
                </c:pt>
                <c:pt idx="81">
                  <c:v>993375.05989999999</c:v>
                </c:pt>
                <c:pt idx="82">
                  <c:v>994209.09779999999</c:v>
                </c:pt>
                <c:pt idx="83">
                  <c:v>1002098.4665</c:v>
                </c:pt>
                <c:pt idx="84">
                  <c:v>1010498.8673</c:v>
                </c:pt>
                <c:pt idx="85">
                  <c:v>992846.64789999998</c:v>
                </c:pt>
                <c:pt idx="86">
                  <c:v>988881.78249999997</c:v>
                </c:pt>
                <c:pt idx="87">
                  <c:v>996792.84409999999</c:v>
                </c:pt>
                <c:pt idx="88">
                  <c:v>1006368.0375</c:v>
                </c:pt>
                <c:pt idx="89">
                  <c:v>996597.47230000002</c:v>
                </c:pt>
                <c:pt idx="90">
                  <c:v>995603.86320000002</c:v>
                </c:pt>
                <c:pt idx="91">
                  <c:v>1003585.0294</c:v>
                </c:pt>
                <c:pt idx="92">
                  <c:v>1012557.9742000001</c:v>
                </c:pt>
                <c:pt idx="93">
                  <c:v>997835.77119999996</c:v>
                </c:pt>
                <c:pt idx="94">
                  <c:v>997160.95149999997</c:v>
                </c:pt>
                <c:pt idx="95">
                  <c:v>1001491.2142</c:v>
                </c:pt>
                <c:pt idx="96">
                  <c:v>1004950.741</c:v>
                </c:pt>
                <c:pt idx="97">
                  <c:v>993325.02949999995</c:v>
                </c:pt>
                <c:pt idx="98">
                  <c:v>981577.97239999997</c:v>
                </c:pt>
                <c:pt idx="99">
                  <c:v>989975.62809999997</c:v>
                </c:pt>
                <c:pt idx="100">
                  <c:v>990925.72609999997</c:v>
                </c:pt>
                <c:pt idx="101">
                  <c:v>978813.95959999994</c:v>
                </c:pt>
                <c:pt idx="102">
                  <c:v>974259.82479999994</c:v>
                </c:pt>
                <c:pt idx="103">
                  <c:v>985684.41700000002</c:v>
                </c:pt>
                <c:pt idx="104">
                  <c:v>990983.56350000005</c:v>
                </c:pt>
                <c:pt idx="105">
                  <c:v>986232.47930000001</c:v>
                </c:pt>
                <c:pt idx="106">
                  <c:v>981634.26599999995</c:v>
                </c:pt>
                <c:pt idx="107">
                  <c:v>993897.91760000004</c:v>
                </c:pt>
                <c:pt idx="108">
                  <c:v>1003670.5223</c:v>
                </c:pt>
                <c:pt idx="109">
                  <c:v>992551.17180000001</c:v>
                </c:pt>
                <c:pt idx="110">
                  <c:v>997496.0673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'Vollzeitäquivalente - Total'!$C$32</c:f>
              <c:strCache>
                <c:ptCount val="1"/>
                <c:pt idx="0">
                  <c:v>SEKTOR III</c:v>
                </c:pt>
              </c:strCache>
            </c:strRef>
          </c:tx>
          <c:spPr>
            <a:ln w="38100">
              <a:prstDash val="dash"/>
            </a:ln>
          </c:spPr>
          <c:marker>
            <c:symbol val="none"/>
          </c:marker>
          <c:cat>
            <c:multiLvlStrRef>
              <c:f>'Vollzeitäquivalente - Total'!$D$5:$DJ$6</c:f>
              <c:multiLvlStrCache>
                <c:ptCount val="111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  <c:pt idx="38">
                    <c:v>I</c:v>
                  </c:pt>
                  <c:pt idx="39">
                    <c:v>II</c:v>
                  </c:pt>
                  <c:pt idx="40">
                    <c:v>III</c:v>
                  </c:pt>
                  <c:pt idx="41">
                    <c:v>IV</c:v>
                  </c:pt>
                  <c:pt idx="42">
                    <c:v>I</c:v>
                  </c:pt>
                  <c:pt idx="43">
                    <c:v>II</c:v>
                  </c:pt>
                  <c:pt idx="44">
                    <c:v>III</c:v>
                  </c:pt>
                  <c:pt idx="45">
                    <c:v>IV</c:v>
                  </c:pt>
                  <c:pt idx="46">
                    <c:v>I</c:v>
                  </c:pt>
                  <c:pt idx="47">
                    <c:v>II</c:v>
                  </c:pt>
                  <c:pt idx="48">
                    <c:v>III</c:v>
                  </c:pt>
                  <c:pt idx="49">
                    <c:v>IV</c:v>
                  </c:pt>
                  <c:pt idx="50">
                    <c:v>I</c:v>
                  </c:pt>
                  <c:pt idx="51">
                    <c:v>II</c:v>
                  </c:pt>
                  <c:pt idx="52">
                    <c:v>III</c:v>
                  </c:pt>
                  <c:pt idx="53">
                    <c:v>IV</c:v>
                  </c:pt>
                  <c:pt idx="54">
                    <c:v>I</c:v>
                  </c:pt>
                  <c:pt idx="55">
                    <c:v>II</c:v>
                  </c:pt>
                  <c:pt idx="56">
                    <c:v>III</c:v>
                  </c:pt>
                  <c:pt idx="57">
                    <c:v>IV</c:v>
                  </c:pt>
                  <c:pt idx="58">
                    <c:v>I</c:v>
                  </c:pt>
                  <c:pt idx="59">
                    <c:v>II</c:v>
                  </c:pt>
                  <c:pt idx="60">
                    <c:v>III</c:v>
                  </c:pt>
                  <c:pt idx="61">
                    <c:v>IV</c:v>
                  </c:pt>
                  <c:pt idx="62">
                    <c:v>I</c:v>
                  </c:pt>
                  <c:pt idx="63">
                    <c:v>II</c:v>
                  </c:pt>
                  <c:pt idx="64">
                    <c:v>III</c:v>
                  </c:pt>
                  <c:pt idx="65">
                    <c:v>IV</c:v>
                  </c:pt>
                  <c:pt idx="66">
                    <c:v>I</c:v>
                  </c:pt>
                  <c:pt idx="67">
                    <c:v>II</c:v>
                  </c:pt>
                  <c:pt idx="68">
                    <c:v>III</c:v>
                  </c:pt>
                  <c:pt idx="69">
                    <c:v>IV</c:v>
                  </c:pt>
                  <c:pt idx="70">
                    <c:v>I</c:v>
                  </c:pt>
                  <c:pt idx="71">
                    <c:v>II</c:v>
                  </c:pt>
                  <c:pt idx="72">
                    <c:v>III</c:v>
                  </c:pt>
                  <c:pt idx="73">
                    <c:v>IV</c:v>
                  </c:pt>
                  <c:pt idx="74">
                    <c:v>I</c:v>
                  </c:pt>
                  <c:pt idx="75">
                    <c:v>II</c:v>
                  </c:pt>
                  <c:pt idx="76">
                    <c:v>III</c:v>
                  </c:pt>
                  <c:pt idx="77">
                    <c:v>IV</c:v>
                  </c:pt>
                  <c:pt idx="78">
                    <c:v>I</c:v>
                  </c:pt>
                  <c:pt idx="79">
                    <c:v>II</c:v>
                  </c:pt>
                  <c:pt idx="80">
                    <c:v>III</c:v>
                  </c:pt>
                  <c:pt idx="81">
                    <c:v>IV</c:v>
                  </c:pt>
                  <c:pt idx="82">
                    <c:v>I</c:v>
                  </c:pt>
                  <c:pt idx="83">
                    <c:v>II</c:v>
                  </c:pt>
                  <c:pt idx="84">
                    <c:v>III</c:v>
                  </c:pt>
                  <c:pt idx="85">
                    <c:v>IV</c:v>
                  </c:pt>
                  <c:pt idx="86">
                    <c:v>I</c:v>
                  </c:pt>
                  <c:pt idx="87">
                    <c:v>II</c:v>
                  </c:pt>
                  <c:pt idx="88">
                    <c:v>III</c:v>
                  </c:pt>
                  <c:pt idx="89">
                    <c:v>IV</c:v>
                  </c:pt>
                  <c:pt idx="90">
                    <c:v>I</c:v>
                  </c:pt>
                  <c:pt idx="91">
                    <c:v>II</c:v>
                  </c:pt>
                  <c:pt idx="92">
                    <c:v>III</c:v>
                  </c:pt>
                  <c:pt idx="93">
                    <c:v>IV</c:v>
                  </c:pt>
                  <c:pt idx="94">
                    <c:v>I</c:v>
                  </c:pt>
                  <c:pt idx="95">
                    <c:v>II</c:v>
                  </c:pt>
                  <c:pt idx="96">
                    <c:v>III</c:v>
                  </c:pt>
                  <c:pt idx="97">
                    <c:v>IV</c:v>
                  </c:pt>
                  <c:pt idx="98">
                    <c:v>I</c:v>
                  </c:pt>
                  <c:pt idx="99">
                    <c:v>II</c:v>
                  </c:pt>
                  <c:pt idx="100">
                    <c:v>III</c:v>
                  </c:pt>
                  <c:pt idx="101">
                    <c:v>IV</c:v>
                  </c:pt>
                  <c:pt idx="102">
                    <c:v>I</c:v>
                  </c:pt>
                  <c:pt idx="103">
                    <c:v>II</c:v>
                  </c:pt>
                  <c:pt idx="104">
                    <c:v>III</c:v>
                  </c:pt>
                  <c:pt idx="105">
                    <c:v>IV</c:v>
                  </c:pt>
                  <c:pt idx="106">
                    <c:v>I</c:v>
                  </c:pt>
                  <c:pt idx="107">
                    <c:v>II</c:v>
                  </c:pt>
                  <c:pt idx="108">
                    <c:v>III</c:v>
                  </c:pt>
                  <c:pt idx="109">
                    <c:v>IV</c:v>
                  </c:pt>
                  <c:pt idx="110">
                    <c:v>I</c:v>
                  </c:pt>
                </c:lvl>
                <c:lvl>
                  <c:pt idx="0">
                    <c:v>1991</c:v>
                  </c:pt>
                  <c:pt idx="2">
                    <c:v>1992</c:v>
                  </c:pt>
                  <c:pt idx="6">
                    <c:v>1993</c:v>
                  </c:pt>
                  <c:pt idx="10">
                    <c:v>1994</c:v>
                  </c:pt>
                  <c:pt idx="14">
                    <c:v>1995</c:v>
                  </c:pt>
                  <c:pt idx="18">
                    <c:v>1996</c:v>
                  </c:pt>
                  <c:pt idx="22">
                    <c:v>1997</c:v>
                  </c:pt>
                  <c:pt idx="26">
                    <c:v>1998</c:v>
                  </c:pt>
                  <c:pt idx="30">
                    <c:v>1999</c:v>
                  </c:pt>
                  <c:pt idx="34">
                    <c:v>2000</c:v>
                  </c:pt>
                  <c:pt idx="38">
                    <c:v>2001</c:v>
                  </c:pt>
                  <c:pt idx="42">
                    <c:v>2002</c:v>
                  </c:pt>
                  <c:pt idx="46">
                    <c:v>2003</c:v>
                  </c:pt>
                  <c:pt idx="50">
                    <c:v>2004</c:v>
                  </c:pt>
                  <c:pt idx="54">
                    <c:v>2005</c:v>
                  </c:pt>
                  <c:pt idx="58">
                    <c:v>2006</c:v>
                  </c:pt>
                  <c:pt idx="62">
                    <c:v>2007</c:v>
                  </c:pt>
                  <c:pt idx="66">
                    <c:v>2008</c:v>
                  </c:pt>
                  <c:pt idx="70">
                    <c:v>2009</c:v>
                  </c:pt>
                  <c:pt idx="74">
                    <c:v>2010</c:v>
                  </c:pt>
                  <c:pt idx="78">
                    <c:v>2011</c:v>
                  </c:pt>
                  <c:pt idx="82">
                    <c:v>2012</c:v>
                  </c:pt>
                  <c:pt idx="86">
                    <c:v>2013</c:v>
                  </c:pt>
                  <c:pt idx="90">
                    <c:v>2014</c:v>
                  </c:pt>
                  <c:pt idx="94">
                    <c:v>2015</c:v>
                  </c:pt>
                  <c:pt idx="98">
                    <c:v>2016</c:v>
                  </c:pt>
                  <c:pt idx="102">
                    <c:v>2017</c:v>
                  </c:pt>
                  <c:pt idx="106">
                    <c:v>2018</c:v>
                  </c:pt>
                  <c:pt idx="110">
                    <c:v>2019</c:v>
                  </c:pt>
                </c:lvl>
              </c:multiLvlStrCache>
            </c:multiLvlStrRef>
          </c:cat>
          <c:val>
            <c:numRef>
              <c:f>'Vollzeitäquivalente - Total'!$D$32:$DJ$32</c:f>
              <c:numCache>
                <c:formatCode>#\ ##0.0,;\-#\ ##0.0,;0.0;@</c:formatCode>
                <c:ptCount val="111"/>
                <c:pt idx="0">
                  <c:v>2223689.9325000001</c:v>
                </c:pt>
                <c:pt idx="1">
                  <c:v>2211908.5584</c:v>
                </c:pt>
                <c:pt idx="2">
                  <c:v>2208097.4410999999</c:v>
                </c:pt>
                <c:pt idx="3">
                  <c:v>2213780.9076999999</c:v>
                </c:pt>
                <c:pt idx="4">
                  <c:v>2188875.3831000002</c:v>
                </c:pt>
                <c:pt idx="5">
                  <c:v>2158622.6197000002</c:v>
                </c:pt>
                <c:pt idx="6">
                  <c:v>2143762.8076999998</c:v>
                </c:pt>
                <c:pt idx="7">
                  <c:v>2181632.3930000002</c:v>
                </c:pt>
                <c:pt idx="8">
                  <c:v>2176276.0142000001</c:v>
                </c:pt>
                <c:pt idx="9">
                  <c:v>2158597.1712000002</c:v>
                </c:pt>
                <c:pt idx="10">
                  <c:v>2151796.6521999999</c:v>
                </c:pt>
                <c:pt idx="11">
                  <c:v>2150943.9216</c:v>
                </c:pt>
                <c:pt idx="12">
                  <c:v>2180322.3676</c:v>
                </c:pt>
                <c:pt idx="13">
                  <c:v>2168447.6370000001</c:v>
                </c:pt>
                <c:pt idx="14">
                  <c:v>2173479.7522999998</c:v>
                </c:pt>
                <c:pt idx="15">
                  <c:v>2168482.9306999999</c:v>
                </c:pt>
                <c:pt idx="16">
                  <c:v>2184426.0597999999</c:v>
                </c:pt>
                <c:pt idx="17">
                  <c:v>2165028.2634000001</c:v>
                </c:pt>
                <c:pt idx="18">
                  <c:v>2163324.7004</c:v>
                </c:pt>
                <c:pt idx="19">
                  <c:v>2170052.6899000001</c:v>
                </c:pt>
                <c:pt idx="20">
                  <c:v>2171426.7615999999</c:v>
                </c:pt>
                <c:pt idx="21">
                  <c:v>2158125.3371000001</c:v>
                </c:pt>
                <c:pt idx="22">
                  <c:v>2155666.1697999998</c:v>
                </c:pt>
                <c:pt idx="23">
                  <c:v>2158748.3596999999</c:v>
                </c:pt>
                <c:pt idx="24">
                  <c:v>2181017.4789999998</c:v>
                </c:pt>
                <c:pt idx="25">
                  <c:v>2170643.8843</c:v>
                </c:pt>
                <c:pt idx="26">
                  <c:v>2175160.6970000002</c:v>
                </c:pt>
                <c:pt idx="27">
                  <c:v>2194696.1208000001</c:v>
                </c:pt>
                <c:pt idx="28">
                  <c:v>2210572.4670000002</c:v>
                </c:pt>
                <c:pt idx="29">
                  <c:v>2202318.9251000001</c:v>
                </c:pt>
                <c:pt idx="30">
                  <c:v>2209217.7870999998</c:v>
                </c:pt>
                <c:pt idx="31">
                  <c:v>2233415.8388999999</c:v>
                </c:pt>
                <c:pt idx="32">
                  <c:v>2256735.3339999998</c:v>
                </c:pt>
                <c:pt idx="33">
                  <c:v>2263232.1568</c:v>
                </c:pt>
                <c:pt idx="34">
                  <c:v>2272227.7275</c:v>
                </c:pt>
                <c:pt idx="35">
                  <c:v>2304928.3925999999</c:v>
                </c:pt>
                <c:pt idx="36">
                  <c:v>2319961.0471999999</c:v>
                </c:pt>
                <c:pt idx="37">
                  <c:v>2319106.8886000002</c:v>
                </c:pt>
                <c:pt idx="38">
                  <c:v>2338172.8632</c:v>
                </c:pt>
                <c:pt idx="39">
                  <c:v>2347637.7836000002</c:v>
                </c:pt>
                <c:pt idx="40">
                  <c:v>2365147.7612000001</c:v>
                </c:pt>
                <c:pt idx="41">
                  <c:v>2354631.537</c:v>
                </c:pt>
                <c:pt idx="42">
                  <c:v>2352946.0797999999</c:v>
                </c:pt>
                <c:pt idx="43">
                  <c:v>2360754.0756000001</c:v>
                </c:pt>
                <c:pt idx="44">
                  <c:v>2382445.7373000002</c:v>
                </c:pt>
                <c:pt idx="45">
                  <c:v>2354177.9013999999</c:v>
                </c:pt>
                <c:pt idx="46">
                  <c:v>2344926.4789</c:v>
                </c:pt>
                <c:pt idx="47">
                  <c:v>2344317.3587000002</c:v>
                </c:pt>
                <c:pt idx="48">
                  <c:v>2357425.1224000002</c:v>
                </c:pt>
                <c:pt idx="49">
                  <c:v>2351883.21</c:v>
                </c:pt>
                <c:pt idx="50">
                  <c:v>2352597.3273</c:v>
                </c:pt>
                <c:pt idx="51">
                  <c:v>2364427.4084000001</c:v>
                </c:pt>
                <c:pt idx="52">
                  <c:v>2371139.6565</c:v>
                </c:pt>
                <c:pt idx="53">
                  <c:v>2359794.1102</c:v>
                </c:pt>
                <c:pt idx="54">
                  <c:v>2359729.5403</c:v>
                </c:pt>
                <c:pt idx="55">
                  <c:v>2370983.4270000001</c:v>
                </c:pt>
                <c:pt idx="56">
                  <c:v>2394354.0924999998</c:v>
                </c:pt>
                <c:pt idx="57">
                  <c:v>2386223.3336999998</c:v>
                </c:pt>
                <c:pt idx="58">
                  <c:v>2405294.9038999998</c:v>
                </c:pt>
                <c:pt idx="59">
                  <c:v>2418400.1751000001</c:v>
                </c:pt>
                <c:pt idx="60">
                  <c:v>2452092.5959000001</c:v>
                </c:pt>
                <c:pt idx="61">
                  <c:v>2457006.7025000001</c:v>
                </c:pt>
                <c:pt idx="62">
                  <c:v>2466901.3473</c:v>
                </c:pt>
                <c:pt idx="63">
                  <c:v>2499356.2801999999</c:v>
                </c:pt>
                <c:pt idx="64">
                  <c:v>2532459.8152000001</c:v>
                </c:pt>
                <c:pt idx="65">
                  <c:v>2538888.7741999999</c:v>
                </c:pt>
                <c:pt idx="66">
                  <c:v>2555107.1296999999</c:v>
                </c:pt>
                <c:pt idx="67">
                  <c:v>2586945.6782999998</c:v>
                </c:pt>
                <c:pt idx="68">
                  <c:v>2614274.2667</c:v>
                </c:pt>
                <c:pt idx="69">
                  <c:v>2592212.5924</c:v>
                </c:pt>
                <c:pt idx="70">
                  <c:v>2576690.1836000001</c:v>
                </c:pt>
                <c:pt idx="71">
                  <c:v>2575410.3231000002</c:v>
                </c:pt>
                <c:pt idx="72">
                  <c:v>2596436.3437000001</c:v>
                </c:pt>
                <c:pt idx="73">
                  <c:v>2592646.0446000001</c:v>
                </c:pt>
                <c:pt idx="74">
                  <c:v>2591277.7899000002</c:v>
                </c:pt>
                <c:pt idx="75">
                  <c:v>2612660.2823999999</c:v>
                </c:pt>
                <c:pt idx="76">
                  <c:v>2638248.8845000002</c:v>
                </c:pt>
                <c:pt idx="77">
                  <c:v>2637225.7022000002</c:v>
                </c:pt>
                <c:pt idx="78">
                  <c:v>2625404.9221000001</c:v>
                </c:pt>
                <c:pt idx="79">
                  <c:v>2658544.8004000001</c:v>
                </c:pt>
                <c:pt idx="80">
                  <c:v>2681057.1526000001</c:v>
                </c:pt>
                <c:pt idx="81">
                  <c:v>2677363.1359000001</c:v>
                </c:pt>
                <c:pt idx="82">
                  <c:v>2682011.3793000001</c:v>
                </c:pt>
                <c:pt idx="83">
                  <c:v>2712238.6782999998</c:v>
                </c:pt>
                <c:pt idx="84">
                  <c:v>2748975.5759000001</c:v>
                </c:pt>
                <c:pt idx="85">
                  <c:v>2748230.2196999998</c:v>
                </c:pt>
                <c:pt idx="86">
                  <c:v>2744736.753</c:v>
                </c:pt>
                <c:pt idx="87">
                  <c:v>2769049.1915000002</c:v>
                </c:pt>
                <c:pt idx="88">
                  <c:v>2794332.1956000002</c:v>
                </c:pt>
                <c:pt idx="89">
                  <c:v>2783708.6497999998</c:v>
                </c:pt>
                <c:pt idx="90">
                  <c:v>2778892.8620000002</c:v>
                </c:pt>
                <c:pt idx="91">
                  <c:v>2790647.037</c:v>
                </c:pt>
                <c:pt idx="92">
                  <c:v>2815783.4654000001</c:v>
                </c:pt>
                <c:pt idx="93">
                  <c:v>2816173.5085999998</c:v>
                </c:pt>
                <c:pt idx="94">
                  <c:v>2807056.7332000001</c:v>
                </c:pt>
                <c:pt idx="95">
                  <c:v>2834929.6904000002</c:v>
                </c:pt>
                <c:pt idx="96">
                  <c:v>2844544.4868999999</c:v>
                </c:pt>
                <c:pt idx="97">
                  <c:v>2839936.5383000001</c:v>
                </c:pt>
                <c:pt idx="98">
                  <c:v>2819648.1354</c:v>
                </c:pt>
                <c:pt idx="99">
                  <c:v>2839219.8128</c:v>
                </c:pt>
                <c:pt idx="100">
                  <c:v>2859128.8705000002</c:v>
                </c:pt>
                <c:pt idx="101">
                  <c:v>2860003.7385</c:v>
                </c:pt>
                <c:pt idx="102">
                  <c:v>2836181.0068000001</c:v>
                </c:pt>
                <c:pt idx="103">
                  <c:v>2851698.9517999999</c:v>
                </c:pt>
                <c:pt idx="104">
                  <c:v>2879723.5987</c:v>
                </c:pt>
                <c:pt idx="105">
                  <c:v>2877488.5268000001</c:v>
                </c:pt>
                <c:pt idx="106">
                  <c:v>2912502.2952999999</c:v>
                </c:pt>
                <c:pt idx="107">
                  <c:v>2931517.6957</c:v>
                </c:pt>
                <c:pt idx="108">
                  <c:v>2949372.1011999999</c:v>
                </c:pt>
                <c:pt idx="109">
                  <c:v>2949604.4174000002</c:v>
                </c:pt>
                <c:pt idx="110">
                  <c:v>2954024.4833999998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36928"/>
        <c:axId val="184638848"/>
      </c:lineChart>
      <c:catAx>
        <c:axId val="18463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CH"/>
                  <a:t>Jahre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0" vert="horz"/>
          <a:lstStyle/>
          <a:p>
            <a:pPr>
              <a:defRPr sz="600"/>
            </a:pPr>
            <a:endParaRPr lang="de-DE"/>
          </a:p>
        </c:txPr>
        <c:crossAx val="184638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63884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FTE / VZÄ in Tsd</a:t>
                </a:r>
              </a:p>
            </c:rich>
          </c:tx>
          <c:layout/>
          <c:overlay val="0"/>
        </c:title>
        <c:numFmt formatCode="#\ ##0.0,;\-#\ ##0.0,;0.0;@" sourceLinked="1"/>
        <c:majorTickMark val="out"/>
        <c:minorTickMark val="none"/>
        <c:tickLblPos val="nextTo"/>
        <c:crossAx val="184636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C0164-170A-4BF4-A4BD-D14D715F17F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2AD54-CF24-4BB6-9906-DEBD08A2C43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6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C1107-DB9C-403F-8ECE-3F855F545300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C0C7C-E5E3-4CE9-B04B-74658DDBB8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0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EA7B0-E6C1-4468-AB66-5283EED68AF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33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2" y="1556793"/>
            <a:ext cx="8352160" cy="1224136"/>
          </a:xfrm>
        </p:spPr>
        <p:txBody>
          <a:bodyPr tIns="36000" anchor="t"/>
          <a:lstStyle>
            <a:lvl1pPr algn="l">
              <a:lnSpc>
                <a:spcPct val="90000"/>
              </a:lnSpc>
              <a:defRPr sz="4000"/>
            </a:lvl1pPr>
          </a:lstStyle>
          <a:p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2" y="2996952"/>
            <a:ext cx="8352160" cy="2088232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  <p:pic>
        <p:nvPicPr>
          <p:cNvPr id="6" name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31" y="5887400"/>
            <a:ext cx="2363678" cy="7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83360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Content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2" y="4912935"/>
            <a:ext cx="8352608" cy="892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8313" y="1628775"/>
            <a:ext cx="8351837" cy="3096369"/>
          </a:xfrm>
        </p:spPr>
        <p:txBody>
          <a:bodyPr tIns="612000"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071935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d and Picture" preserve="1" userDrawn="1">
  <p:cSld name="Lead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8313" y="2709488"/>
            <a:ext cx="8351837" cy="3096000"/>
          </a:xfrm>
        </p:spPr>
        <p:txBody>
          <a:bodyPr tIns="612000"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314" y="1628776"/>
            <a:ext cx="8351837" cy="792113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/>
            </a:lvl1pPr>
            <a:lvl2pPr marL="179388" indent="0">
              <a:spcAft>
                <a:spcPts val="0"/>
              </a:spcAft>
              <a:buFontTx/>
              <a:buNone/>
              <a:defRPr sz="1600"/>
            </a:lvl2pPr>
            <a:lvl3pPr marL="360362" indent="0">
              <a:spcAft>
                <a:spcPts val="0"/>
              </a:spcAft>
              <a:buFontTx/>
              <a:buNone/>
              <a:defRPr sz="1600"/>
            </a:lvl3pPr>
            <a:lvl4pPr marL="539750" indent="0">
              <a:spcAft>
                <a:spcPts val="0"/>
              </a:spcAft>
              <a:buFontTx/>
              <a:buNone/>
              <a:defRPr sz="1600"/>
            </a:lvl4pPr>
            <a:lvl5pPr marL="719138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de-CH" dirty="0" smtClean="0"/>
              <a:t>Edit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069058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36785067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d and Content" preserve="1" userDrawn="1">
  <p:cSld name="L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352928" cy="35286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313" y="1628775"/>
            <a:ext cx="8351837" cy="504081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179388" indent="0">
              <a:buFontTx/>
              <a:buNone/>
              <a:defRPr sz="1600"/>
            </a:lvl2pPr>
            <a:lvl3pPr marL="360362" indent="0">
              <a:buFontTx/>
              <a:buNone/>
              <a:defRPr sz="1600"/>
            </a:lvl3pPr>
            <a:lvl4pPr marL="539750" indent="0">
              <a:buFontTx/>
              <a:buNone/>
              <a:defRPr sz="1600"/>
            </a:lvl4pPr>
            <a:lvl5pPr marL="719138" indent="0">
              <a:buFontTx/>
              <a:buNone/>
              <a:defRPr sz="1600"/>
            </a:lvl5pPr>
          </a:lstStyle>
          <a:p>
            <a:pPr lvl="0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05743487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ad" preserve="1" userDrawn="1">
  <p:cSld name="Title and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de-CH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313" y="1628775"/>
            <a:ext cx="8351837" cy="504081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179388" indent="0">
              <a:buFontTx/>
              <a:buNone/>
              <a:defRPr sz="1600"/>
            </a:lvl2pPr>
            <a:lvl3pPr marL="360362" indent="0">
              <a:buFontTx/>
              <a:buNone/>
              <a:defRPr sz="1600"/>
            </a:lvl3pPr>
            <a:lvl4pPr marL="539750" indent="0">
              <a:buFontTx/>
              <a:buNone/>
              <a:defRPr sz="1600"/>
            </a:lvl4pPr>
            <a:lvl5pPr marL="719138" indent="0">
              <a:buFontTx/>
              <a:buNone/>
              <a:defRPr sz="1600"/>
            </a:lvl5pPr>
          </a:lstStyle>
          <a:p>
            <a:pPr lvl="0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9879233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8313" y="1628775"/>
            <a:ext cx="8351837" cy="4176713"/>
          </a:xfrm>
        </p:spPr>
        <p:txBody>
          <a:bodyPr tIns="612000"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399338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icture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805488"/>
          </a:xfrm>
        </p:spPr>
        <p:txBody>
          <a:bodyPr tIns="612000"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5681324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-screen Picture" preserve="1" userDrawn="1">
  <p:cSld name="Full-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 tIns="612000"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1297640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vie 16:9" preserve="1" userDrawn="1">
  <p:cSld name="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0" y="0"/>
            <a:ext cx="9144000" cy="58054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2"/>
          </p:nvPr>
        </p:nvSpPr>
        <p:spPr>
          <a:xfrm>
            <a:off x="0" y="330995"/>
            <a:ext cx="9144000" cy="5143500"/>
          </a:xfrm>
          <a:solidFill>
            <a:srgbClr val="B2B2B2"/>
          </a:solidFill>
        </p:spPr>
        <p:txBody>
          <a:bodyPr tIns="576000"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4443899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vie 4:3" preserve="1" userDrawn="1">
  <p:cSld name="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0" y="0"/>
            <a:ext cx="9144000" cy="58054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2"/>
          </p:nvPr>
        </p:nvSpPr>
        <p:spPr>
          <a:xfrm>
            <a:off x="701675" y="0"/>
            <a:ext cx="7740650" cy="5805488"/>
          </a:xfrm>
          <a:solidFill>
            <a:srgbClr val="B2B2B2"/>
          </a:solidFill>
        </p:spPr>
        <p:txBody>
          <a:bodyPr tIns="576000"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7698988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405050561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60310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414960599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304212" cy="14160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 smtClean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4219575" y="6475413"/>
            <a:ext cx="704850" cy="169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4BD5-523B-45D1-A4E3-6C388EF25F3E}" type="datetime1">
              <a:rPr lang="de-CH" smtClean="0"/>
              <a:t>17.09.2019</a:t>
            </a:fld>
            <a:endParaRPr lang="de-CH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42988" y="6475413"/>
            <a:ext cx="2339975" cy="169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RUAG Real Estate AG</a:t>
            </a:r>
            <a:endParaRPr lang="de-CH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09600" y="6475413"/>
            <a:ext cx="433388" cy="169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F3B6-A569-4B67-BA7E-D37784BD79C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4088" y="6032381"/>
            <a:ext cx="1440159" cy="641487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5364088" y="5909270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err="1" smtClean="0">
                <a:solidFill>
                  <a:schemeClr val="tx2">
                    <a:lumMod val="50000"/>
                  </a:schemeClr>
                </a:solidFill>
              </a:rPr>
              <a:t>Regulated</a:t>
            </a:r>
            <a:r>
              <a:rPr lang="de-CH" sz="1000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CH" sz="1000" baseline="0" dirty="0" err="1" smtClean="0">
                <a:solidFill>
                  <a:schemeClr val="tx2">
                    <a:lumMod val="50000"/>
                  </a:schemeClr>
                </a:solidFill>
              </a:rPr>
              <a:t>by</a:t>
            </a:r>
            <a:r>
              <a:rPr lang="de-CH" sz="1000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de-CH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73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spalti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304212" cy="14160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 smtClean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12000" y="1677600"/>
            <a:ext cx="8305200" cy="426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4"/>
          </p:nvPr>
        </p:nvSpPr>
        <p:spPr>
          <a:xfrm>
            <a:off x="4219575" y="6475413"/>
            <a:ext cx="704850" cy="169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7ABF0-9F5A-4DC6-A0EE-361732737124}" type="datetime1">
              <a:rPr lang="de-CH" smtClean="0"/>
              <a:t>17.09.2019</a:t>
            </a:fld>
            <a:endParaRPr lang="de-CH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1042988" y="6475413"/>
            <a:ext cx="2339975" cy="169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RUAG Real Estate AG</a:t>
            </a:r>
            <a:endParaRPr lang="de-CH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609600" y="6475413"/>
            <a:ext cx="433388" cy="169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D0C98-5FAA-46FC-AD68-E9E6D81B240E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4088" y="6032381"/>
            <a:ext cx="1440159" cy="641487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364088" y="5909270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err="1" smtClean="0">
                <a:solidFill>
                  <a:schemeClr val="tx2">
                    <a:lumMod val="50000"/>
                  </a:schemeClr>
                </a:solidFill>
              </a:rPr>
              <a:t>Regulated</a:t>
            </a:r>
            <a:r>
              <a:rPr lang="de-CH" sz="1000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CH" sz="1000" baseline="0" dirty="0" err="1" smtClean="0">
                <a:solidFill>
                  <a:schemeClr val="tx2">
                    <a:lumMod val="50000"/>
                  </a:schemeClr>
                </a:solidFill>
              </a:rPr>
              <a:t>by</a:t>
            </a:r>
            <a:r>
              <a:rPr lang="de-CH" sz="1000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de-CH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7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ltGray">
          <a:xfrm>
            <a:off x="0" y="0"/>
            <a:ext cx="9144000" cy="580548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556793"/>
            <a:ext cx="8351838" cy="648072"/>
          </a:xfrm>
        </p:spPr>
        <p:txBody>
          <a:bodyPr tIns="36000" anchor="t"/>
          <a:lstStyle>
            <a:lvl1pPr>
              <a:lnSpc>
                <a:spcPct val="90000"/>
              </a:lnSpc>
              <a:defRPr sz="4000"/>
            </a:lvl1pPr>
          </a:lstStyle>
          <a:p>
            <a:endParaRPr lang="de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2856"/>
            <a:ext cx="8351838" cy="108012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022251730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hite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556793"/>
            <a:ext cx="8351838" cy="648072"/>
          </a:xfrm>
        </p:spPr>
        <p:txBody>
          <a:bodyPr tIns="36000" anchor="t"/>
          <a:lstStyle>
            <a:lvl1pPr>
              <a:lnSpc>
                <a:spcPct val="90000"/>
              </a:lnSpc>
              <a:defRPr sz="4000"/>
            </a:lvl1pPr>
          </a:lstStyle>
          <a:p>
            <a:endParaRPr lang="de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2132856"/>
            <a:ext cx="8351838" cy="108012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55102147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28776"/>
            <a:ext cx="4026014" cy="4176713"/>
          </a:xfrm>
        </p:spPr>
        <p:txBody>
          <a:bodyPr/>
          <a:lstStyle/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467541" y="1628776"/>
            <a:ext cx="4032450" cy="4176713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46656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ontent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28776"/>
            <a:ext cx="4026014" cy="4176713"/>
          </a:xfrm>
        </p:spPr>
        <p:txBody>
          <a:bodyPr/>
          <a:lstStyle/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7541" y="1628776"/>
            <a:ext cx="4032450" cy="4176713"/>
          </a:xfrm>
        </p:spPr>
        <p:txBody>
          <a:bodyPr/>
          <a:lstStyle/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928178378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mall Content" preserve="1" userDrawn="1">
  <p:cSld name="Text and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184" y="1628776"/>
            <a:ext cx="2585854" cy="4176713"/>
          </a:xfrm>
        </p:spPr>
        <p:txBody>
          <a:bodyPr/>
          <a:lstStyle/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7541" y="1628776"/>
            <a:ext cx="5472609" cy="4176713"/>
          </a:xfrm>
        </p:spPr>
        <p:txBody>
          <a:bodyPr/>
          <a:lstStyle/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907111086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Large Picture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472606" cy="400253"/>
          </a:xfrm>
        </p:spPr>
        <p:txBody>
          <a:bodyPr/>
          <a:lstStyle/>
          <a:p>
            <a:endParaRPr lang="de-CH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7541" y="1628776"/>
            <a:ext cx="5472609" cy="4176713"/>
          </a:xfrm>
        </p:spPr>
        <p:txBody>
          <a:bodyPr/>
          <a:lstStyle/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5471837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28184" y="476672"/>
            <a:ext cx="2585854" cy="5328817"/>
          </a:xfrm>
        </p:spPr>
        <p:txBody>
          <a:bodyPr tIns="576000"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695840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wo Pictures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7541" y="1628776"/>
            <a:ext cx="5472609" cy="4176713"/>
          </a:xfrm>
        </p:spPr>
        <p:txBody>
          <a:bodyPr/>
          <a:lstStyle/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68313" y="836712"/>
            <a:ext cx="8352159" cy="43204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CH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28184" y="1628777"/>
            <a:ext cx="2585854" cy="1944000"/>
          </a:xfrm>
        </p:spPr>
        <p:txBody>
          <a:bodyPr tIns="576000"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GB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28184" y="3861048"/>
            <a:ext cx="2585854" cy="1944000"/>
          </a:xfrm>
        </p:spPr>
        <p:txBody>
          <a:bodyPr tIns="576000"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6479786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400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noProof="0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67544" y="1628775"/>
            <a:ext cx="8352928" cy="4176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 smtClean="0"/>
              <a:t>Edit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5"/>
            <a:r>
              <a:rPr lang="de-CH" noProof="0" dirty="0" err="1" smtClean="0"/>
              <a:t>Sixth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6"/>
            <a:r>
              <a:rPr lang="de-CH" noProof="0" dirty="0" err="1" smtClean="0"/>
              <a:t>Seventh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7"/>
            <a:r>
              <a:rPr lang="de-CH" noProof="0" dirty="0" err="1" smtClean="0"/>
              <a:t>Eighth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8"/>
            <a:r>
              <a:rPr lang="de-CH" noProof="0" dirty="0" err="1" smtClean="0"/>
              <a:t>Ninth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10" name="Source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468314" y="6101680"/>
            <a:ext cx="5111798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CH" sz="900" noProof="0" dirty="0"/>
          </a:p>
        </p:txBody>
      </p:sp>
      <p:pic>
        <p:nvPicPr>
          <p:cNvPr id="4" name="Logo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93" y="6111428"/>
            <a:ext cx="1635015" cy="502684"/>
          </a:xfrm>
          <a:prstGeom prst="rect">
            <a:avLst/>
          </a:prstGeom>
        </p:spPr>
      </p:pic>
      <p:sp>
        <p:nvSpPr>
          <p:cNvPr id="6" name="Footer"/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468313" y="6381327"/>
            <a:ext cx="5608638" cy="1760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pPr lvl="0"/>
            <a:fld id="{BB9081A5-9EEA-4B5E-92DA-386AC733AA93}" type="slidenum">
              <a:rPr lang="de-CH" smtClean="0"/>
              <a:t>‹Nr.›</a:t>
            </a:fld>
            <a:r>
              <a:rPr lang="de-CH" smtClean="0"/>
              <a:t> | </a:t>
            </a:r>
            <a:r>
              <a:rPr lang="de-CH" b="1" smtClean="0"/>
              <a:t>Chance Industrie(Immobilien)</a:t>
            </a:r>
            <a:r>
              <a:rPr lang="de-CH" b="0" smtClean="0"/>
              <a:t> | RUAG Real Estate AG | Bern, 5. September 2019</a:t>
            </a:r>
            <a:endParaRPr lang="de-CH" b="0" dirty="0"/>
          </a:p>
        </p:txBody>
      </p:sp>
      <p:sp>
        <p:nvSpPr>
          <p:cNvPr id="7" name="Footnote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468314" y="5949279"/>
            <a:ext cx="5111798" cy="1523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de-CH" sz="900" noProof="0" dirty="0"/>
          </a:p>
        </p:txBody>
      </p:sp>
    </p:spTree>
    <p:extLst>
      <p:ext uri="{BB962C8B-B14F-4D97-AF65-F5344CB8AC3E}">
        <p14:creationId xmlns:p14="http://schemas.microsoft.com/office/powerpoint/2010/main" val="18493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81" r:id="rId5"/>
    <p:sldLayoutId id="2147483664" r:id="rId6"/>
    <p:sldLayoutId id="2147483669" r:id="rId7"/>
    <p:sldLayoutId id="2147483682" r:id="rId8"/>
    <p:sldLayoutId id="2147483680" r:id="rId9"/>
    <p:sldLayoutId id="2147483670" r:id="rId10"/>
    <p:sldLayoutId id="2147483683" r:id="rId11"/>
    <p:sldLayoutId id="2147483666" r:id="rId12"/>
    <p:sldLayoutId id="2147483675" r:id="rId13"/>
    <p:sldLayoutId id="2147483679" r:id="rId14"/>
    <p:sldLayoutId id="2147483671" r:id="rId15"/>
    <p:sldLayoutId id="2147483672" r:id="rId16"/>
    <p:sldLayoutId id="2147483673" r:id="rId17"/>
    <p:sldLayoutId id="2147483676" r:id="rId18"/>
    <p:sldLayoutId id="2147483677" r:id="rId19"/>
    <p:sldLayoutId id="2147483667" r:id="rId20"/>
    <p:sldLayoutId id="2147483678" r:id="rId21"/>
    <p:sldLayoutId id="2147483684" r:id="rId22"/>
    <p:sldLayoutId id="2147483685" r:id="rId2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588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11313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26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3657" userDrawn="1">
          <p15:clr>
            <a:srgbClr val="F26B43"/>
          </p15:clr>
        </p15:guide>
        <p15:guide id="5" pos="55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dexmundi.com/" TargetMode="Externa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Chance Industrie(Immobilien) Schweiz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Hans R. Hauri</a:t>
            </a:r>
          </a:p>
          <a:p>
            <a:r>
              <a:rPr lang="de-CH" dirty="0" smtClean="0"/>
              <a:t>CEO</a:t>
            </a:r>
          </a:p>
          <a:p>
            <a:r>
              <a:rPr lang="de-CH" dirty="0" smtClean="0"/>
              <a:t>RUAG Real Estate AG</a:t>
            </a:r>
          </a:p>
          <a:p>
            <a:r>
              <a:rPr lang="de-CH" dirty="0" smtClean="0"/>
              <a:t>Bern, 5. September 2019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76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Lohnen sich Investitionen in Industrieimmobilien?</a:t>
            </a:r>
            <a:endParaRPr lang="de-C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48883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580111" y="2176538"/>
            <a:ext cx="4020741" cy="3243188"/>
            <a:chOff x="1156" y="644"/>
            <a:chExt cx="3246" cy="32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644"/>
              <a:ext cx="3246" cy="3216"/>
            </a:xfrm>
            <a:prstGeom prst="rect">
              <a:avLst/>
            </a:prstGeom>
            <a:solidFill>
              <a:srgbClr val="339966">
                <a:alpha val="45000"/>
              </a:srgbClr>
            </a:solidFill>
            <a:ln w="9525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185" y="928"/>
              <a:ext cx="688" cy="812"/>
            </a:xfrm>
            <a:custGeom>
              <a:avLst/>
              <a:gdLst>
                <a:gd name="T0" fmla="*/ 513 w 688"/>
                <a:gd name="T1" fmla="*/ 488 h 812"/>
                <a:gd name="T2" fmla="*/ 688 w 688"/>
                <a:gd name="T3" fmla="*/ 52 h 812"/>
                <a:gd name="T4" fmla="*/ 548 w 688"/>
                <a:gd name="T5" fmla="*/ 0 h 812"/>
                <a:gd name="T6" fmla="*/ 0 w 688"/>
                <a:gd name="T7" fmla="*/ 676 h 812"/>
                <a:gd name="T8" fmla="*/ 288 w 688"/>
                <a:gd name="T9" fmla="*/ 812 h 812"/>
                <a:gd name="T10" fmla="*/ 436 w 688"/>
                <a:gd name="T11" fmla="*/ 428 h 812"/>
                <a:gd name="T12" fmla="*/ 528 w 688"/>
                <a:gd name="T13" fmla="*/ 444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" h="812">
                  <a:moveTo>
                    <a:pt x="513" y="488"/>
                  </a:moveTo>
                  <a:lnTo>
                    <a:pt x="688" y="52"/>
                  </a:lnTo>
                  <a:lnTo>
                    <a:pt x="548" y="0"/>
                  </a:lnTo>
                  <a:lnTo>
                    <a:pt x="0" y="676"/>
                  </a:lnTo>
                  <a:lnTo>
                    <a:pt x="288" y="812"/>
                  </a:lnTo>
                  <a:lnTo>
                    <a:pt x="436" y="428"/>
                  </a:lnTo>
                  <a:lnTo>
                    <a:pt x="528" y="444"/>
                  </a:lnTo>
                </a:path>
              </a:pathLst>
            </a:custGeom>
            <a:solidFill>
              <a:srgbClr val="339966">
                <a:alpha val="50000"/>
              </a:srgbClr>
            </a:solidFill>
            <a:ln w="9525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857" y="1352"/>
              <a:ext cx="1136" cy="972"/>
            </a:xfrm>
            <a:custGeom>
              <a:avLst/>
              <a:gdLst>
                <a:gd name="T0" fmla="*/ 841 w 1136"/>
                <a:gd name="T1" fmla="*/ 18 h 972"/>
                <a:gd name="T2" fmla="*/ 760 w 1136"/>
                <a:gd name="T3" fmla="*/ 0 h 972"/>
                <a:gd name="T4" fmla="*/ 612 w 1136"/>
                <a:gd name="T5" fmla="*/ 388 h 972"/>
                <a:gd name="T6" fmla="*/ 332 w 1136"/>
                <a:gd name="T7" fmla="*/ 256 h 972"/>
                <a:gd name="T8" fmla="*/ 0 w 1136"/>
                <a:gd name="T9" fmla="*/ 668 h 972"/>
                <a:gd name="T10" fmla="*/ 852 w 1136"/>
                <a:gd name="T11" fmla="*/ 972 h 972"/>
                <a:gd name="T12" fmla="*/ 920 w 1136"/>
                <a:gd name="T13" fmla="*/ 624 h 972"/>
                <a:gd name="T14" fmla="*/ 1136 w 1136"/>
                <a:gd name="T15" fmla="*/ 184 h 972"/>
                <a:gd name="T16" fmla="*/ 848 w 1136"/>
                <a:gd name="T17" fmla="*/ 72 h 972"/>
                <a:gd name="T18" fmla="*/ 841 w 1136"/>
                <a:gd name="T19" fmla="*/ 1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6" h="972">
                  <a:moveTo>
                    <a:pt x="841" y="18"/>
                  </a:moveTo>
                  <a:lnTo>
                    <a:pt x="760" y="0"/>
                  </a:lnTo>
                  <a:lnTo>
                    <a:pt x="612" y="388"/>
                  </a:lnTo>
                  <a:lnTo>
                    <a:pt x="332" y="256"/>
                  </a:lnTo>
                  <a:lnTo>
                    <a:pt x="0" y="668"/>
                  </a:lnTo>
                  <a:lnTo>
                    <a:pt x="852" y="972"/>
                  </a:lnTo>
                  <a:lnTo>
                    <a:pt x="920" y="624"/>
                  </a:lnTo>
                  <a:lnTo>
                    <a:pt x="1136" y="184"/>
                  </a:lnTo>
                  <a:lnTo>
                    <a:pt x="848" y="72"/>
                  </a:lnTo>
                  <a:lnTo>
                    <a:pt x="841" y="18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821" y="2508"/>
              <a:ext cx="555" cy="620"/>
            </a:xfrm>
            <a:custGeom>
              <a:avLst/>
              <a:gdLst>
                <a:gd name="T0" fmla="*/ 555 w 555"/>
                <a:gd name="T1" fmla="*/ 268 h 620"/>
                <a:gd name="T2" fmla="*/ 364 w 555"/>
                <a:gd name="T3" fmla="*/ 0 h 620"/>
                <a:gd name="T4" fmla="*/ 0 w 555"/>
                <a:gd name="T5" fmla="*/ 472 h 620"/>
                <a:gd name="T6" fmla="*/ 212 w 555"/>
                <a:gd name="T7" fmla="*/ 620 h 620"/>
                <a:gd name="T8" fmla="*/ 555 w 555"/>
                <a:gd name="T9" fmla="*/ 26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620">
                  <a:moveTo>
                    <a:pt x="555" y="268"/>
                  </a:moveTo>
                  <a:lnTo>
                    <a:pt x="364" y="0"/>
                  </a:lnTo>
                  <a:lnTo>
                    <a:pt x="0" y="472"/>
                  </a:lnTo>
                  <a:lnTo>
                    <a:pt x="212" y="620"/>
                  </a:lnTo>
                  <a:lnTo>
                    <a:pt x="555" y="268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193" y="2016"/>
              <a:ext cx="1416" cy="1240"/>
            </a:xfrm>
            <a:custGeom>
              <a:avLst/>
              <a:gdLst>
                <a:gd name="T0" fmla="*/ 1416 w 1416"/>
                <a:gd name="T1" fmla="*/ 270 h 1240"/>
                <a:gd name="T2" fmla="*/ 656 w 1416"/>
                <a:gd name="T3" fmla="*/ 0 h 1240"/>
                <a:gd name="T4" fmla="*/ 0 w 1416"/>
                <a:gd name="T5" fmla="*/ 808 h 1240"/>
                <a:gd name="T6" fmla="*/ 344 w 1416"/>
                <a:gd name="T7" fmla="*/ 1208 h 1240"/>
                <a:gd name="T8" fmla="*/ 696 w 1416"/>
                <a:gd name="T9" fmla="*/ 864 h 1240"/>
                <a:gd name="T10" fmla="*/ 1084 w 1416"/>
                <a:gd name="T11" fmla="*/ 1240 h 1240"/>
                <a:gd name="T12" fmla="*/ 1416 w 1416"/>
                <a:gd name="T13" fmla="*/ 268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6" h="1240">
                  <a:moveTo>
                    <a:pt x="1416" y="270"/>
                  </a:moveTo>
                  <a:lnTo>
                    <a:pt x="656" y="0"/>
                  </a:lnTo>
                  <a:lnTo>
                    <a:pt x="0" y="808"/>
                  </a:lnTo>
                  <a:lnTo>
                    <a:pt x="344" y="1208"/>
                  </a:lnTo>
                  <a:lnTo>
                    <a:pt x="696" y="864"/>
                  </a:lnTo>
                  <a:lnTo>
                    <a:pt x="1084" y="1240"/>
                  </a:lnTo>
                  <a:lnTo>
                    <a:pt x="1416" y="268"/>
                  </a:lnTo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249" y="2277"/>
              <a:ext cx="456" cy="1161"/>
            </a:xfrm>
            <a:custGeom>
              <a:avLst/>
              <a:gdLst>
                <a:gd name="T0" fmla="*/ 358 w 456"/>
                <a:gd name="T1" fmla="*/ 0 h 1161"/>
                <a:gd name="T2" fmla="*/ 456 w 456"/>
                <a:gd name="T3" fmla="*/ 45 h 1161"/>
                <a:gd name="T4" fmla="*/ 348 w 456"/>
                <a:gd name="T5" fmla="*/ 773 h 1161"/>
                <a:gd name="T6" fmla="*/ 312 w 456"/>
                <a:gd name="T7" fmla="*/ 825 h 1161"/>
                <a:gd name="T8" fmla="*/ 328 w 456"/>
                <a:gd name="T9" fmla="*/ 875 h 1161"/>
                <a:gd name="T10" fmla="*/ 288 w 456"/>
                <a:gd name="T11" fmla="*/ 1161 h 1161"/>
                <a:gd name="T12" fmla="*/ 146 w 456"/>
                <a:gd name="T13" fmla="*/ 1145 h 1161"/>
                <a:gd name="T14" fmla="*/ 0 w 456"/>
                <a:gd name="T15" fmla="*/ 1023 h 1161"/>
                <a:gd name="T16" fmla="*/ 358 w 456"/>
                <a:gd name="T17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161">
                  <a:moveTo>
                    <a:pt x="358" y="0"/>
                  </a:moveTo>
                  <a:lnTo>
                    <a:pt x="456" y="45"/>
                  </a:lnTo>
                  <a:lnTo>
                    <a:pt x="348" y="773"/>
                  </a:lnTo>
                  <a:lnTo>
                    <a:pt x="312" y="825"/>
                  </a:lnTo>
                  <a:lnTo>
                    <a:pt x="328" y="875"/>
                  </a:lnTo>
                  <a:lnTo>
                    <a:pt x="288" y="1161"/>
                  </a:lnTo>
                  <a:lnTo>
                    <a:pt x="146" y="1145"/>
                  </a:lnTo>
                  <a:lnTo>
                    <a:pt x="0" y="102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3366FF">
                <a:alpha val="50000"/>
              </a:srgbClr>
            </a:solidFill>
            <a:ln w="9525" cap="flat" cmpd="sng">
              <a:solidFill>
                <a:srgbClr val="0169B5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sz="2800" dirty="0" smtClean="0"/>
              <a:t>Ein Lösungsansatz: der Industriepark</a:t>
            </a:r>
            <a:endParaRPr lang="de-CH" sz="2800" dirty="0"/>
          </a:p>
        </p:txBody>
      </p:sp>
      <p:grpSp>
        <p:nvGrpSpPr>
          <p:cNvPr id="50" name="Gruppieren 49"/>
          <p:cNvGrpSpPr/>
          <p:nvPr/>
        </p:nvGrpSpPr>
        <p:grpSpPr>
          <a:xfrm>
            <a:off x="179512" y="941268"/>
            <a:ext cx="3275167" cy="1996785"/>
            <a:chOff x="179512" y="941268"/>
            <a:chExt cx="3275167" cy="1996785"/>
          </a:xfrm>
        </p:grpSpPr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17" y="941268"/>
              <a:ext cx="2882717" cy="1208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E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169B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128334" y="1544839"/>
              <a:ext cx="326345" cy="1393214"/>
            </a:xfrm>
            <a:prstGeom prst="line">
              <a:avLst/>
            </a:prstGeom>
            <a:noFill/>
            <a:ln w="57150">
              <a:solidFill>
                <a:srgbClr val="0169B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79512" y="1623431"/>
              <a:ext cx="471507" cy="47150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1</a:t>
              </a:r>
              <a:endParaRPr lang="de-CH" dirty="0"/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179512" y="2232735"/>
            <a:ext cx="2609313" cy="1327974"/>
            <a:chOff x="179512" y="2232735"/>
            <a:chExt cx="2609313" cy="1327974"/>
          </a:xfrm>
        </p:grpSpPr>
        <p:pic>
          <p:nvPicPr>
            <p:cNvPr id="20" name="Picture 9" descr="CF017115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16" y="2232735"/>
              <a:ext cx="1518761" cy="95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60977" y="2782763"/>
              <a:ext cx="1027848" cy="777946"/>
            </a:xfrm>
            <a:prstGeom prst="line">
              <a:avLst/>
            </a:prstGeom>
            <a:noFill/>
            <a:ln w="57150">
              <a:solidFill>
                <a:srgbClr val="0169B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79512" y="2810297"/>
              <a:ext cx="471507" cy="47150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2</a:t>
              </a:r>
              <a:endParaRPr lang="de-CH" dirty="0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85588" y="3438823"/>
            <a:ext cx="2189228" cy="929814"/>
            <a:chOff x="85588" y="3438823"/>
            <a:chExt cx="2189228" cy="929814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580286" y="3800962"/>
              <a:ext cx="694530" cy="69777"/>
            </a:xfrm>
            <a:prstGeom prst="line">
              <a:avLst/>
            </a:prstGeom>
            <a:noFill/>
            <a:ln w="57150">
              <a:solidFill>
                <a:srgbClr val="0169B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CH"/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85588" y="3438823"/>
              <a:ext cx="1427829" cy="929814"/>
              <a:chOff x="85588" y="3438823"/>
              <a:chExt cx="1427829" cy="929814"/>
            </a:xfrm>
          </p:grpSpPr>
          <p:pic>
            <p:nvPicPr>
              <p:cNvPr id="14" name="Picture 14" descr="MP900403264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36" y="3438823"/>
                <a:ext cx="1261781" cy="61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Ellipse 28"/>
              <p:cNvSpPr/>
              <p:nvPr/>
            </p:nvSpPr>
            <p:spPr>
              <a:xfrm>
                <a:off x="85588" y="3897130"/>
                <a:ext cx="471507" cy="471507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dirty="0" smtClean="0"/>
                  <a:t>3</a:t>
                </a:r>
                <a:endParaRPr lang="de-CH" dirty="0"/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3060350" y="4508877"/>
            <a:ext cx="1595466" cy="2202500"/>
            <a:chOff x="3060350" y="4508877"/>
            <a:chExt cx="1595466" cy="2202500"/>
          </a:xfrm>
        </p:grpSpPr>
        <p:grpSp>
          <p:nvGrpSpPr>
            <p:cNvPr id="22" name="Group 31"/>
            <p:cNvGrpSpPr>
              <a:grpSpLocks/>
            </p:cNvGrpSpPr>
            <p:nvPr/>
          </p:nvGrpSpPr>
          <p:grpSpPr bwMode="auto">
            <a:xfrm>
              <a:off x="3060350" y="4508877"/>
              <a:ext cx="1595466" cy="2045454"/>
              <a:chOff x="4379" y="1835"/>
              <a:chExt cx="1144" cy="1759"/>
            </a:xfrm>
          </p:grpSpPr>
          <p:pic>
            <p:nvPicPr>
              <p:cNvPr id="23" name="Picture 12" descr="MC900311346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" y="2646"/>
                <a:ext cx="1144" cy="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V="1">
                <a:off x="5111" y="1835"/>
                <a:ext cx="0" cy="783"/>
              </a:xfrm>
              <a:prstGeom prst="line">
                <a:avLst/>
              </a:prstGeom>
              <a:noFill/>
              <a:ln w="57150">
                <a:solidFill>
                  <a:srgbClr val="0169B5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CH"/>
              </a:p>
            </p:txBody>
          </p:sp>
        </p:grpSp>
        <p:sp>
          <p:nvSpPr>
            <p:cNvPr id="32" name="Ellipse 31"/>
            <p:cNvSpPr/>
            <p:nvPr/>
          </p:nvSpPr>
          <p:spPr>
            <a:xfrm>
              <a:off x="3082854" y="6239870"/>
              <a:ext cx="471507" cy="47150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6</a:t>
              </a:r>
              <a:endParaRPr lang="de-CH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55334" y="4681419"/>
            <a:ext cx="3072388" cy="1494136"/>
            <a:chOff x="55334" y="4681419"/>
            <a:chExt cx="3072388" cy="1494136"/>
          </a:xfrm>
        </p:grpSpPr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55334" y="4681419"/>
              <a:ext cx="3072388" cy="1243465"/>
              <a:chOff x="976" y="4333"/>
              <a:chExt cx="2203" cy="1053"/>
            </a:xfrm>
          </p:grpSpPr>
          <p:pic>
            <p:nvPicPr>
              <p:cNvPr id="34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4499"/>
                <a:ext cx="1735" cy="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E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169B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flipV="1">
                <a:off x="2344" y="4333"/>
                <a:ext cx="835" cy="169"/>
              </a:xfrm>
              <a:prstGeom prst="line">
                <a:avLst/>
              </a:prstGeom>
              <a:noFill/>
              <a:ln w="57150">
                <a:solidFill>
                  <a:srgbClr val="0169B5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CH"/>
              </a:p>
            </p:txBody>
          </p:sp>
        </p:grpSp>
        <p:sp>
          <p:nvSpPr>
            <p:cNvPr id="30" name="Ellipse 29"/>
            <p:cNvSpPr/>
            <p:nvPr/>
          </p:nvSpPr>
          <p:spPr>
            <a:xfrm>
              <a:off x="179512" y="5704048"/>
              <a:ext cx="471507" cy="47150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4</a:t>
              </a:r>
              <a:endParaRPr lang="de-CH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1879265" y="4877445"/>
            <a:ext cx="1128994" cy="1598179"/>
            <a:chOff x="1879265" y="4877445"/>
            <a:chExt cx="1128994" cy="1598179"/>
          </a:xfrm>
        </p:grpSpPr>
        <p:pic>
          <p:nvPicPr>
            <p:cNvPr id="26" name="Picture 2" descr="Arbeitswelt,Bau,Berufe,Berufsmaler,Farbeimer,Fotografien,Leitern,Malen,Maler,Männer,Menschen,Personen,Pinse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588" y="5229200"/>
              <a:ext cx="1010671" cy="101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Ellipse 30"/>
            <p:cNvSpPr/>
            <p:nvPr/>
          </p:nvSpPr>
          <p:spPr>
            <a:xfrm>
              <a:off x="1879265" y="6004117"/>
              <a:ext cx="471507" cy="47150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5</a:t>
              </a:r>
              <a:endParaRPr lang="de-CH" dirty="0"/>
            </a:p>
          </p:txBody>
        </p:sp>
        <p:cxnSp>
          <p:nvCxnSpPr>
            <p:cNvPr id="38" name="Gerade Verbindung mit Pfeil 37"/>
            <p:cNvCxnSpPr>
              <a:stCxn id="26" idx="0"/>
            </p:cNvCxnSpPr>
            <p:nvPr/>
          </p:nvCxnSpPr>
          <p:spPr>
            <a:xfrm flipV="1">
              <a:off x="2502924" y="4877445"/>
              <a:ext cx="285901" cy="351755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724128" y="2020541"/>
            <a:ext cx="3312368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de-CH" sz="1800" dirty="0" smtClean="0"/>
              <a:t>Grundstruktur und Themenorientierung</a:t>
            </a:r>
            <a:endParaRPr lang="de-CH" sz="1800" dirty="0"/>
          </a:p>
        </p:txBody>
      </p:sp>
      <p:sp>
        <p:nvSpPr>
          <p:cNvPr id="45" name="Textfeld 44"/>
          <p:cNvSpPr txBox="1"/>
          <p:nvPr/>
        </p:nvSpPr>
        <p:spPr>
          <a:xfrm>
            <a:off x="5724128" y="2753387"/>
            <a:ext cx="3312368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 startAt="2"/>
            </a:pPr>
            <a:r>
              <a:rPr lang="de-CH" sz="1800" dirty="0" smtClean="0"/>
              <a:t>Flexibel nutzbare Architektur</a:t>
            </a:r>
            <a:endParaRPr lang="de-CH" sz="1800" dirty="0"/>
          </a:p>
        </p:txBody>
      </p:sp>
      <p:sp>
        <p:nvSpPr>
          <p:cNvPr id="46" name="Textfeld 45"/>
          <p:cNvSpPr txBox="1"/>
          <p:nvPr/>
        </p:nvSpPr>
        <p:spPr>
          <a:xfrm>
            <a:off x="5724128" y="3224408"/>
            <a:ext cx="3312368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 startAt="3"/>
            </a:pPr>
            <a:r>
              <a:rPr lang="de-CH" sz="1800" dirty="0" smtClean="0"/>
              <a:t>Organisation der Finanzierung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724128" y="3948217"/>
            <a:ext cx="3312368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 startAt="4"/>
            </a:pPr>
            <a:r>
              <a:rPr lang="de-CH" sz="1800" dirty="0" smtClean="0"/>
              <a:t>Schaffung von Kernzonen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5724128" y="4418057"/>
            <a:ext cx="3312368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 startAt="5"/>
            </a:pPr>
            <a:r>
              <a:rPr lang="de-CH" sz="1800" dirty="0" smtClean="0"/>
              <a:t>Services rund um den Industriepark</a:t>
            </a:r>
            <a:endParaRPr lang="de-CH" sz="1800" dirty="0"/>
          </a:p>
        </p:txBody>
      </p:sp>
      <p:sp>
        <p:nvSpPr>
          <p:cNvPr id="49" name="Textfeld 48"/>
          <p:cNvSpPr txBox="1"/>
          <p:nvPr/>
        </p:nvSpPr>
        <p:spPr>
          <a:xfrm>
            <a:off x="5724128" y="5164448"/>
            <a:ext cx="3312368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 startAt="6"/>
            </a:pPr>
            <a:r>
              <a:rPr lang="de-CH" sz="1800" dirty="0" smtClean="0"/>
              <a:t>Ausgeschiedene Wohnflächen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2581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 ‘n A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8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Industrie in der </a:t>
            </a:r>
            <a:r>
              <a:rPr lang="de-CH" dirty="0" smtClean="0"/>
              <a:t>Schweiz</a:t>
            </a:r>
            <a:endParaRPr lang="de-CH" dirty="0" smtClean="0"/>
          </a:p>
          <a:p>
            <a:r>
              <a:rPr lang="de-CH" dirty="0" smtClean="0"/>
              <a:t>Bedarf an Industrie-Immobilien</a:t>
            </a:r>
            <a:endParaRPr lang="de-CH" dirty="0"/>
          </a:p>
          <a:p>
            <a:r>
              <a:rPr lang="de-CH" dirty="0" smtClean="0"/>
              <a:t>Anforderungen an </a:t>
            </a:r>
            <a:r>
              <a:rPr lang="de-CH" dirty="0" smtClean="0"/>
              <a:t>Industrie-Immobilien und Investoren</a:t>
            </a:r>
          </a:p>
          <a:p>
            <a:r>
              <a:rPr lang="de-CH" dirty="0" smtClean="0"/>
              <a:t>Lohnen sich Investitionen in Industrie-Immobilien</a:t>
            </a:r>
            <a:endParaRPr lang="de-CH" dirty="0" smtClean="0"/>
          </a:p>
          <a:p>
            <a:r>
              <a:rPr lang="de-CH" dirty="0" smtClean="0"/>
              <a:t>Konzepte zur Befriedigung dieses Bedarfs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3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Schweiz – ein Industrieland</a:t>
            </a:r>
            <a:endParaRPr lang="de-C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Wichtiger Beitrag der Industrie an </a:t>
            </a:r>
            <a:r>
              <a:rPr lang="de-CH" smtClean="0"/>
              <a:t>die BWS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2896723" y="6025964"/>
            <a:ext cx="21569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000" dirty="0" smtClean="0"/>
              <a:t>Statistiken</a:t>
            </a:r>
            <a:r>
              <a:rPr lang="de-CH" sz="1000" dirty="0"/>
              <a:t> </a:t>
            </a:r>
            <a:r>
              <a:rPr lang="de-CH" sz="1000" dirty="0" smtClean="0"/>
              <a:t>BFS 19.8.2019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06216"/>
              </p:ext>
            </p:extLst>
          </p:nvPr>
        </p:nvGraphicFramePr>
        <p:xfrm>
          <a:off x="395536" y="1268760"/>
          <a:ext cx="8352928" cy="475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smtClean="0"/>
              <a:t>Entwicklung der Beschäftigungszahlen Quartalsweise Q3 1991 – Q1 2019</a:t>
            </a:r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2896723" y="6025964"/>
            <a:ext cx="21569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000" dirty="0" smtClean="0"/>
              <a:t>Statistiken</a:t>
            </a:r>
            <a:r>
              <a:rPr lang="de-CH" sz="1000" dirty="0"/>
              <a:t> </a:t>
            </a:r>
            <a:r>
              <a:rPr lang="de-CH" sz="1000" dirty="0" smtClean="0"/>
              <a:t>BFS 19.8.2019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121661"/>
              </p:ext>
            </p:extLst>
          </p:nvPr>
        </p:nvGraphicFramePr>
        <p:xfrm>
          <a:off x="323528" y="1340768"/>
          <a:ext cx="8495592" cy="456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0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Der sekundäre Sektor ist eine wesentliche Stütze der Volkswirtschaft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339752" y="5445224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000" dirty="0" smtClean="0"/>
              <a:t>Statistik: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000" dirty="0" smtClean="0"/>
              <a:t>Index </a:t>
            </a:r>
            <a:r>
              <a:rPr lang="de-CH" sz="1000" dirty="0" err="1" smtClean="0"/>
              <a:t>Mundi</a:t>
            </a:r>
            <a:r>
              <a:rPr lang="de-CH" sz="1000" dirty="0" smtClean="0"/>
              <a:t> (</a:t>
            </a:r>
            <a:r>
              <a:rPr lang="de-CH" sz="1000" dirty="0" smtClean="0">
                <a:hlinkClick r:id="rId2"/>
              </a:rPr>
              <a:t>http</a:t>
            </a:r>
            <a:r>
              <a:rPr lang="de-CH" sz="1000" dirty="0">
                <a:hlinkClick r:id="rId2"/>
              </a:rPr>
              <a:t>://</a:t>
            </a:r>
            <a:r>
              <a:rPr lang="de-CH" sz="1000" dirty="0" smtClean="0">
                <a:hlinkClick r:id="rId2"/>
              </a:rPr>
              <a:t>www.indexmundi.com</a:t>
            </a:r>
            <a:r>
              <a:rPr lang="de-CH" sz="10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000" dirty="0" smtClean="0"/>
              <a:t>Abfragedatum: 9.10.2018</a:t>
            </a:r>
            <a:endParaRPr lang="de-CH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" y="1196752"/>
            <a:ext cx="8772103" cy="41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3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Bedarf an Industrie-Immobilien</a:t>
            </a:r>
            <a:endParaRPr lang="de-C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80" y="1556792"/>
            <a:ext cx="4505745" cy="40940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81268"/>
            <a:ext cx="3880358" cy="35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Bedarf an Industriefläche nimmt weiter zu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908116" cy="518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95536" y="1556792"/>
            <a:ext cx="7848872" cy="144016"/>
          </a:xfrm>
          <a:prstGeom prst="rect">
            <a:avLst/>
          </a:prstGeom>
          <a:solidFill>
            <a:srgbClr val="F8FD2B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endParaRPr lang="de-CH" dirty="0" err="1" smtClean="0"/>
          </a:p>
        </p:txBody>
      </p:sp>
      <p:sp>
        <p:nvSpPr>
          <p:cNvPr id="6" name="Rechteck 5"/>
          <p:cNvSpPr/>
          <p:nvPr/>
        </p:nvSpPr>
        <p:spPr>
          <a:xfrm>
            <a:off x="395536" y="6165304"/>
            <a:ext cx="1584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62500" lnSpcReduction="20000"/>
          </a:bodyPr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BFS 26.11.2018</a:t>
            </a:r>
          </a:p>
        </p:txBody>
      </p:sp>
    </p:spTree>
    <p:extLst>
      <p:ext uri="{BB962C8B-B14F-4D97-AF65-F5344CB8AC3E}">
        <p14:creationId xmlns:p14="http://schemas.microsoft.com/office/powerpoint/2010/main" val="3693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Anforderungen an Industrie-Immobilien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7904" y="1628775"/>
            <a:ext cx="5112568" cy="4176713"/>
          </a:xfrm>
        </p:spPr>
        <p:txBody>
          <a:bodyPr/>
          <a:lstStyle/>
          <a:p>
            <a:r>
              <a:rPr lang="de-CH" dirty="0" smtClean="0"/>
              <a:t>Optimale Interaktion Lieferanten – Kunden.</a:t>
            </a:r>
          </a:p>
          <a:p>
            <a:r>
              <a:rPr lang="de-CH" dirty="0" smtClean="0"/>
              <a:t>Anbindung an die übergeordneten Verkehrsnetze.</a:t>
            </a:r>
          </a:p>
          <a:p>
            <a:r>
              <a:rPr lang="de-CH" dirty="0" smtClean="0"/>
              <a:t>Offene Zufahrten.</a:t>
            </a:r>
          </a:p>
          <a:p>
            <a:r>
              <a:rPr lang="de-CH" dirty="0" smtClean="0"/>
              <a:t>Gute Interne Logistikwege.</a:t>
            </a:r>
          </a:p>
          <a:p>
            <a:r>
              <a:rPr lang="de-CH" dirty="0" smtClean="0"/>
              <a:t>Flexibel nutzbare Architektur</a:t>
            </a:r>
            <a:r>
              <a:rPr lang="de-CH" dirty="0" smtClean="0"/>
              <a:t>.</a:t>
            </a:r>
          </a:p>
          <a:p>
            <a:r>
              <a:rPr lang="de-CH" dirty="0" smtClean="0"/>
              <a:t>Klare Abgrenzung Grundausbau zu Mieterausbau.</a:t>
            </a:r>
            <a:endParaRPr lang="de-CH" dirty="0" smtClean="0"/>
          </a:p>
          <a:p>
            <a:r>
              <a:rPr lang="de-CH" dirty="0" smtClean="0"/>
              <a:t>Finanzierung.</a:t>
            </a:r>
          </a:p>
          <a:p>
            <a:r>
              <a:rPr lang="de-CH" dirty="0" smtClean="0"/>
              <a:t>Verständnisvolle Vermieter und </a:t>
            </a:r>
            <a:r>
              <a:rPr lang="de-CH" dirty="0" err="1" smtClean="0"/>
              <a:t>Arealsbetreiber</a:t>
            </a:r>
            <a:r>
              <a:rPr lang="de-CH" dirty="0" smtClean="0"/>
              <a:t>.</a:t>
            </a:r>
          </a:p>
          <a:p>
            <a:endParaRPr lang="de-CH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Hinweise für Investoren und Vermieter</a:t>
            </a:r>
            <a:endParaRPr lang="de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24336" cy="21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733679"/>
            <a:ext cx="3050146" cy="22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kann die Schweiz besser machen?</a:t>
            </a:r>
            <a:endParaRPr lang="de-C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Mit Fokus auf die Immobilien</a:t>
            </a:r>
            <a:endParaRPr lang="de-CH" dirty="0"/>
          </a:p>
        </p:txBody>
      </p:sp>
      <p:sp>
        <p:nvSpPr>
          <p:cNvPr id="5" name="Richtungspfeil 4"/>
          <p:cNvSpPr/>
          <p:nvPr/>
        </p:nvSpPr>
        <p:spPr>
          <a:xfrm>
            <a:off x="467544" y="1628800"/>
            <a:ext cx="3960440" cy="360040"/>
          </a:xfrm>
          <a:prstGeom prst="homePlate">
            <a:avLst/>
          </a:prstGeom>
          <a:solidFill>
            <a:srgbClr val="EB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de-CH" b="1" dirty="0" smtClean="0">
                <a:solidFill>
                  <a:schemeClr val="bg2">
                    <a:lumMod val="25000"/>
                  </a:schemeClr>
                </a:solidFill>
              </a:rPr>
              <a:t>Handlungsbedarf</a:t>
            </a:r>
          </a:p>
        </p:txBody>
      </p:sp>
      <p:sp>
        <p:nvSpPr>
          <p:cNvPr id="6" name="Rechteck 5"/>
          <p:cNvSpPr/>
          <p:nvPr/>
        </p:nvSpPr>
        <p:spPr>
          <a:xfrm>
            <a:off x="4572000" y="1628800"/>
            <a:ext cx="4320480" cy="360040"/>
          </a:xfrm>
          <a:prstGeom prst="rect">
            <a:avLst/>
          </a:prstGeom>
          <a:solidFill>
            <a:srgbClr val="C8F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de-CH" b="1" dirty="0" smtClean="0">
                <a:solidFill>
                  <a:schemeClr val="bg2">
                    <a:lumMod val="25000"/>
                  </a:schemeClr>
                </a:solidFill>
              </a:rPr>
              <a:t>Lösungsansätze</a:t>
            </a:r>
            <a:endParaRPr lang="de-CH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ichtungspfeil 6"/>
          <p:cNvSpPr/>
          <p:nvPr/>
        </p:nvSpPr>
        <p:spPr>
          <a:xfrm>
            <a:off x="467544" y="2015876"/>
            <a:ext cx="3960440" cy="1234400"/>
          </a:xfrm>
          <a:prstGeom prst="homePlate">
            <a:avLst>
              <a:gd name="adj" fmla="val 11615"/>
            </a:avLst>
          </a:prstGeom>
          <a:solidFill>
            <a:srgbClr val="EB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normAutofit/>
          </a:bodyPr>
          <a:lstStyle/>
          <a:p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Föderalistische Raumplanung führt zu kleinen, kommunalen Industrie- und Gewerbeparks.</a:t>
            </a:r>
          </a:p>
        </p:txBody>
      </p:sp>
      <p:sp>
        <p:nvSpPr>
          <p:cNvPr id="8" name="Rechteck 7"/>
          <p:cNvSpPr/>
          <p:nvPr/>
        </p:nvSpPr>
        <p:spPr>
          <a:xfrm>
            <a:off x="4572000" y="2015876"/>
            <a:ext cx="4320480" cy="1234400"/>
          </a:xfrm>
          <a:prstGeom prst="rect">
            <a:avLst/>
          </a:prstGeom>
          <a:solidFill>
            <a:srgbClr val="C8F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normAutofit/>
          </a:bodyPr>
          <a:lstStyle/>
          <a:p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Über-kommunale und –kantonale Planung soll zu grossen, regionalen Industrieparks führen.</a:t>
            </a:r>
          </a:p>
        </p:txBody>
      </p:sp>
      <p:sp>
        <p:nvSpPr>
          <p:cNvPr id="9" name="Richtungspfeil 8"/>
          <p:cNvSpPr/>
          <p:nvPr/>
        </p:nvSpPr>
        <p:spPr>
          <a:xfrm>
            <a:off x="467544" y="3298502"/>
            <a:ext cx="3960440" cy="1234400"/>
          </a:xfrm>
          <a:prstGeom prst="homePlate">
            <a:avLst>
              <a:gd name="adj" fmla="val 12288"/>
            </a:avLst>
          </a:prstGeom>
          <a:solidFill>
            <a:srgbClr val="EB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Konfliktpotential Verkehr: Ohne Verkehr keine Industrie</a:t>
            </a: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Die Logistik ist ein wichtiger Kostenfaktor. </a:t>
            </a:r>
            <a:endParaRPr lang="de-CH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572000" y="3298502"/>
            <a:ext cx="4320480" cy="1234400"/>
          </a:xfrm>
          <a:prstGeom prst="rect">
            <a:avLst/>
          </a:prstGeom>
          <a:solidFill>
            <a:srgbClr val="C8F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normAutofit/>
          </a:bodyPr>
          <a:lstStyle/>
          <a:p>
            <a:pPr marL="161449" indent="-161449">
              <a:buSzPct val="100000"/>
              <a:buFont typeface="Wingdings"/>
              <a:buChar char="§"/>
            </a:pP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Durchgehende Verkehrsplanungen vom leistungsfähigen Verkehrsträger bis hin zur Industrie.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de-CH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61449" indent="-161449">
              <a:buSzPct val="100000"/>
              <a:buFont typeface="Wingdings"/>
              <a:buChar char="§"/>
            </a:pPr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Aufhebung </a:t>
            </a:r>
            <a:r>
              <a:rPr lang="de-CH" dirty="0">
                <a:solidFill>
                  <a:schemeClr val="bg2">
                    <a:lumMod val="25000"/>
                  </a:schemeClr>
                </a:solidFill>
              </a:rPr>
              <a:t>des Nachtfahrverbotes.</a:t>
            </a:r>
          </a:p>
          <a:p>
            <a:pPr marL="161449" indent="-161449">
              <a:buSzPct val="100000"/>
              <a:buFont typeface="Wingdings"/>
              <a:buChar char="§"/>
            </a:pPr>
            <a:endParaRPr lang="de-CH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ichtungspfeil 10"/>
          <p:cNvSpPr/>
          <p:nvPr/>
        </p:nvSpPr>
        <p:spPr>
          <a:xfrm>
            <a:off x="467544" y="4581128"/>
            <a:ext cx="3960440" cy="1234400"/>
          </a:xfrm>
          <a:prstGeom prst="homePlate">
            <a:avLst>
              <a:gd name="adj" fmla="val 9595"/>
            </a:avLst>
          </a:prstGeom>
          <a:solidFill>
            <a:srgbClr val="EB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normAutofit/>
          </a:bodyPr>
          <a:lstStyle/>
          <a:p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Kurzfristiges «Rendite-Optimierungsdenken».</a:t>
            </a:r>
            <a:endParaRPr lang="de-CH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72000" y="4581128"/>
            <a:ext cx="4320480" cy="1234400"/>
          </a:xfrm>
          <a:prstGeom prst="rect">
            <a:avLst/>
          </a:prstGeom>
          <a:solidFill>
            <a:srgbClr val="C8F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normAutofit/>
          </a:bodyPr>
          <a:lstStyle/>
          <a:p>
            <a:r>
              <a:rPr lang="de-CH" dirty="0" smtClean="0">
                <a:solidFill>
                  <a:schemeClr val="bg2">
                    <a:lumMod val="25000"/>
                  </a:schemeClr>
                </a:solidFill>
              </a:rPr>
              <a:t>Langfristig, nachhaltig investieren. </a:t>
            </a:r>
            <a:endParaRPr lang="de-CH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RUAG1002"/>
  <p:tag name="TEMPLATEID" val="RUAG43"/>
  <p:tag name="LANGUAGEID" val="2055"/>
  <p:tag name="COLORTHEMEID" val="1"/>
  <p:tag name="CUSTOMDIVISIONNAME" val="RUAG Real Estate AG"/>
  <p:tag name="BRANDID" val="7"/>
  <p:tag name="CLIENT" val="RUAG"/>
  <p:tag name="VERSION" val="1002"/>
  <p:tag name="REFERENCEDATE" val="43713"/>
  <p:tag name="DATE" val="5. September 2019"/>
  <p:tag name="LOCATION" val="Bern"/>
  <p:tag name="FOOTER1" val="Hans R. Hauri"/>
  <p:tag name="FOOTER2" val="CE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no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RUAG">
  <a:themeElements>
    <a:clrScheme name="RUAG">
      <a:dk1>
        <a:srgbClr val="1E1E1E"/>
      </a:dk1>
      <a:lt1>
        <a:srgbClr val="FFFFFF"/>
      </a:lt1>
      <a:dk2>
        <a:srgbClr val="6E1E82"/>
      </a:dk2>
      <a:lt2>
        <a:srgbClr val="CCCCCC"/>
      </a:lt2>
      <a:accent1>
        <a:srgbClr val="00AAE1"/>
      </a:accent1>
      <a:accent2>
        <a:srgbClr val="333333"/>
      </a:accent2>
      <a:accent3>
        <a:srgbClr val="003B4C"/>
      </a:accent3>
      <a:accent4>
        <a:srgbClr val="0F5973"/>
      </a:accent4>
      <a:accent5>
        <a:srgbClr val="187497"/>
      </a:accent5>
      <a:accent6>
        <a:srgbClr val="1C8DBA"/>
      </a:accent6>
      <a:hlink>
        <a:srgbClr val="00AAE1"/>
      </a:hlink>
      <a:folHlink>
        <a:srgbClr val="6E1E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36000" tIns="36000" rIns="36000" bIns="36000"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RUAG_43_20170504(1).potx" id="{3D943131-1536-41B0-A09B-53DA350746E5}" vid="{97AAFE77-7161-41F3-9A55-82AB361C709E}"/>
    </a:ext>
  </a:extLst>
</a:theme>
</file>

<file path=ppt/theme/theme2.xml><?xml version="1.0" encoding="utf-8"?>
<a:theme xmlns:a="http://schemas.openxmlformats.org/drawingml/2006/main" name="Office Theme">
  <a:themeElements>
    <a:clrScheme name="RUAG">
      <a:dk1>
        <a:srgbClr val="1E1E1E"/>
      </a:dk1>
      <a:lt1>
        <a:sysClr val="window" lastClr="FFFFFF"/>
      </a:lt1>
      <a:dk2>
        <a:srgbClr val="6E1E82"/>
      </a:dk2>
      <a:lt2>
        <a:srgbClr val="CCCCCC"/>
      </a:lt2>
      <a:accent1>
        <a:srgbClr val="00AAE1"/>
      </a:accent1>
      <a:accent2>
        <a:srgbClr val="333333"/>
      </a:accent2>
      <a:accent3>
        <a:srgbClr val="003B4C"/>
      </a:accent3>
      <a:accent4>
        <a:srgbClr val="0F5973"/>
      </a:accent4>
      <a:accent5>
        <a:srgbClr val="187497"/>
      </a:accent5>
      <a:accent6>
        <a:srgbClr val="1C8DBA"/>
      </a:accent6>
      <a:hlink>
        <a:srgbClr val="00AAE1"/>
      </a:hlink>
      <a:folHlink>
        <a:srgbClr val="6E1E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UAG">
      <a:dk1>
        <a:srgbClr val="1E1E1E"/>
      </a:dk1>
      <a:lt1>
        <a:sysClr val="window" lastClr="FFFFFF"/>
      </a:lt1>
      <a:dk2>
        <a:srgbClr val="6E1E82"/>
      </a:dk2>
      <a:lt2>
        <a:srgbClr val="CCCCCC"/>
      </a:lt2>
      <a:accent1>
        <a:srgbClr val="00AAE1"/>
      </a:accent1>
      <a:accent2>
        <a:srgbClr val="333333"/>
      </a:accent2>
      <a:accent3>
        <a:srgbClr val="003B4C"/>
      </a:accent3>
      <a:accent4>
        <a:srgbClr val="0F5973"/>
      </a:accent4>
      <a:accent5>
        <a:srgbClr val="187497"/>
      </a:accent5>
      <a:accent6>
        <a:srgbClr val="1C8DBA"/>
      </a:accent6>
      <a:hlink>
        <a:srgbClr val="00AAE1"/>
      </a:hlink>
      <a:folHlink>
        <a:srgbClr val="6E1E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10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11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12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13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14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15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16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17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18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19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2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20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21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3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4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5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6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7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8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ppt/theme/themeOverride9.xml><?xml version="1.0" encoding="utf-8"?>
<a:themeOverride xmlns:a="http://schemas.openxmlformats.org/drawingml/2006/main">
  <a:clrScheme name="RUAG">
    <a:dk1>
      <a:srgbClr val="1E1E1E"/>
    </a:dk1>
    <a:lt1>
      <a:srgbClr val="FFFFFF"/>
    </a:lt1>
    <a:dk2>
      <a:srgbClr val="6E1E82"/>
    </a:dk2>
    <a:lt2>
      <a:srgbClr val="CCCCCC"/>
    </a:lt2>
    <a:accent1>
      <a:srgbClr val="00AAE1"/>
    </a:accent1>
    <a:accent2>
      <a:srgbClr val="333333"/>
    </a:accent2>
    <a:accent3>
      <a:srgbClr val="003B4C"/>
    </a:accent3>
    <a:accent4>
      <a:srgbClr val="0F5973"/>
    </a:accent4>
    <a:accent5>
      <a:srgbClr val="187497"/>
    </a:accent5>
    <a:accent6>
      <a:srgbClr val="1C8DBA"/>
    </a:accent6>
    <a:hlink>
      <a:srgbClr val="00AAE1"/>
    </a:hlink>
    <a:folHlink>
      <a:srgbClr val="6E1E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Bildschirmpräsentation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RUAG</vt:lpstr>
      <vt:lpstr>Chance Industrie(Immobilien) Schweiz</vt:lpstr>
      <vt:lpstr>Agenda</vt:lpstr>
      <vt:lpstr>Die Schweiz – ein Industrieland</vt:lpstr>
      <vt:lpstr>Entwicklung der Beschäftigungszahlen Quartalsweise Q3 1991 – Q1 2019</vt:lpstr>
      <vt:lpstr>Der sekundäre Sektor ist eine wesentliche Stütze der Volkswirtschaft</vt:lpstr>
      <vt:lpstr>Bedarf an Industrie-Immobilien</vt:lpstr>
      <vt:lpstr>Der Bedarf an Industriefläche nimmt weiter zu</vt:lpstr>
      <vt:lpstr>Anforderungen an Industrie-Immobilien</vt:lpstr>
      <vt:lpstr>Was kann die Schweiz besser machen?</vt:lpstr>
      <vt:lpstr>Lohnen sich Investitionen in Industrieimmobilien?</vt:lpstr>
      <vt:lpstr>Ein Lösungsansatz: der Industriepark</vt:lpstr>
      <vt:lpstr>Q ‘n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 Industrie(Immobilien)</dc:title>
  <dc:creator>Hauri Hans Rudolf RUAG</dc:creator>
  <cp:lastModifiedBy>Hauri Hans Rudolf RUAG</cp:lastModifiedBy>
  <cp:revision>12</cp:revision>
  <cp:lastPrinted>2019-09-17T04:36:18Z</cp:lastPrinted>
  <dcterms:created xsi:type="dcterms:W3CDTF">2019-09-05T05:23:53Z</dcterms:created>
  <dcterms:modified xsi:type="dcterms:W3CDTF">2019-09-17T04:57:18Z</dcterms:modified>
</cp:coreProperties>
</file>